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51"/>
  </p:notesMasterIdLst>
  <p:sldIdLst>
    <p:sldId id="257" r:id="rId3"/>
    <p:sldId id="892" r:id="rId4"/>
    <p:sldId id="814" r:id="rId5"/>
    <p:sldId id="1080" r:id="rId6"/>
    <p:sldId id="1082" r:id="rId7"/>
    <p:sldId id="1081" r:id="rId8"/>
    <p:sldId id="1083" r:id="rId9"/>
    <p:sldId id="1084" r:id="rId10"/>
    <p:sldId id="944" r:id="rId11"/>
    <p:sldId id="948" r:id="rId12"/>
    <p:sldId id="945" r:id="rId13"/>
    <p:sldId id="949" r:id="rId14"/>
    <p:sldId id="950" r:id="rId15"/>
    <p:sldId id="951" r:id="rId16"/>
    <p:sldId id="952" r:id="rId17"/>
    <p:sldId id="958" r:id="rId18"/>
    <p:sldId id="953" r:id="rId19"/>
    <p:sldId id="954" r:id="rId20"/>
    <p:sldId id="955" r:id="rId21"/>
    <p:sldId id="957" r:id="rId22"/>
    <p:sldId id="956" r:id="rId23"/>
    <p:sldId id="960" r:id="rId24"/>
    <p:sldId id="959" r:id="rId25"/>
    <p:sldId id="961" r:id="rId26"/>
    <p:sldId id="968" r:id="rId27"/>
    <p:sldId id="963" r:id="rId28"/>
    <p:sldId id="962" r:id="rId29"/>
    <p:sldId id="964" r:id="rId30"/>
    <p:sldId id="965" r:id="rId31"/>
    <p:sldId id="966" r:id="rId32"/>
    <p:sldId id="967" r:id="rId33"/>
    <p:sldId id="970" r:id="rId34"/>
    <p:sldId id="971" r:id="rId35"/>
    <p:sldId id="972" r:id="rId36"/>
    <p:sldId id="973" r:id="rId37"/>
    <p:sldId id="974" r:id="rId38"/>
    <p:sldId id="975" r:id="rId39"/>
    <p:sldId id="976" r:id="rId40"/>
    <p:sldId id="977" r:id="rId41"/>
    <p:sldId id="979" r:id="rId42"/>
    <p:sldId id="978" r:id="rId43"/>
    <p:sldId id="980" r:id="rId44"/>
    <p:sldId id="981" r:id="rId45"/>
    <p:sldId id="982" r:id="rId46"/>
    <p:sldId id="983" r:id="rId47"/>
    <p:sldId id="984" r:id="rId48"/>
    <p:sldId id="985" r:id="rId49"/>
    <p:sldId id="986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>
          <p15:clr>
            <a:srgbClr val="A4A3A4"/>
          </p15:clr>
        </p15:guide>
        <p15:guide id="2" orient="horz" pos="1822">
          <p15:clr>
            <a:srgbClr val="A4A3A4"/>
          </p15:clr>
        </p15:guide>
        <p15:guide id="3" orient="horz" pos="2340">
          <p15:clr>
            <a:srgbClr val="A4A3A4"/>
          </p15:clr>
        </p15:guide>
        <p15:guide id="4" pos="3804">
          <p15:clr>
            <a:srgbClr val="A4A3A4"/>
          </p15:clr>
        </p15:guide>
        <p15:guide id="5" pos="746">
          <p15:clr>
            <a:srgbClr val="A4A3A4"/>
          </p15:clr>
        </p15:guide>
        <p15:guide id="6" pos="6994">
          <p15:clr>
            <a:srgbClr val="A4A3A4"/>
          </p15:clr>
        </p15:guide>
        <p15:guide id="7" pos="878">
          <p15:clr>
            <a:srgbClr val="A4A3A4"/>
          </p15:clr>
        </p15:guide>
        <p15:guide id="8" pos="747">
          <p15:clr>
            <a:srgbClr val="A4A3A4"/>
          </p15:clr>
        </p15:guide>
        <p15:guide id="9" pos="6995">
          <p15:clr>
            <a:srgbClr val="A4A3A4"/>
          </p15:clr>
        </p15:guide>
        <p15:guide id="10" pos="8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启成" initials="张启成" lastIdx="1" clrIdx="0"/>
  <p:cmAuthor id="2" name="WJZ" initials="W" lastIdx="2" clrIdx="1">
    <p:extLst>
      <p:ext uri="{19B8F6BF-5375-455C-9EA6-DF929625EA0E}">
        <p15:presenceInfo xmlns:p15="http://schemas.microsoft.com/office/powerpoint/2012/main" userId="WJ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66"/>
    <a:srgbClr val="FDF9AD"/>
    <a:srgbClr val="74E8F8"/>
    <a:srgbClr val="FF65A3"/>
    <a:srgbClr val="F3F3F3"/>
    <a:srgbClr val="F0F0F0"/>
    <a:srgbClr val="F5F5F5"/>
    <a:srgbClr val="FF99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68" autoAdjust="0"/>
    <p:restoredTop sz="93691" autoAdjust="0"/>
  </p:normalViewPr>
  <p:slideViewPr>
    <p:cSldViewPr snapToGrid="0" showGuides="1">
      <p:cViewPr varScale="1">
        <p:scale>
          <a:sx n="151" d="100"/>
          <a:sy n="151" d="100"/>
        </p:scale>
        <p:origin x="108" y="660"/>
      </p:cViewPr>
      <p:guideLst>
        <p:guide orient="horz" pos="2110"/>
        <p:guide orient="horz" pos="1822"/>
        <p:guide orient="horz" pos="2340"/>
        <p:guide pos="3804"/>
        <p:guide pos="746"/>
        <p:guide pos="6994"/>
        <p:guide pos="878"/>
        <p:guide pos="747"/>
        <p:guide pos="6995"/>
        <p:guide pos="87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/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/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/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/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/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/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/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/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B3321-9625-48D7-A91D-CD4FF8EA26CB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1EC39-8C03-4A1B-8776-95A63998E4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2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717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313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05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2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07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326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306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17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6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408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84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087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947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945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685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57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40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932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020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91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521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782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32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70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313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31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56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85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159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04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478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30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0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46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4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933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80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636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244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09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316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473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26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89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3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70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8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起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7"/>
          <a:stretch>
            <a:fillRect/>
          </a:stretch>
        </p:blipFill>
        <p:spPr>
          <a:xfrm>
            <a:off x="-1963" y="0"/>
            <a:ext cx="1219396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55000"/>
                </a:schemeClr>
              </a:gs>
              <a:gs pos="0">
                <a:schemeClr val="bg1">
                  <a:alpha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F728-F7E0-4A72-8D4E-63CE94987A7E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A997-7E56-47AF-9487-CD39886EC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552701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1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1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1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3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2663" y="2214555"/>
            <a:ext cx="6929487" cy="1000124"/>
          </a:xfrm>
          <a:prstGeom prst="rect">
            <a:avLst/>
          </a:prstGeom>
        </p:spPr>
        <p:txBody>
          <a:bodyPr lIns="68579" tIns="34289" rIns="68579" bIns="34289"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22224" y="5169001"/>
            <a:ext cx="12214224" cy="1706972"/>
            <a:chOff x="-16668" y="3876750"/>
            <a:chExt cx="9160668" cy="1280229"/>
          </a:xfrm>
        </p:grpSpPr>
        <p:sp>
          <p:nvSpPr>
            <p:cNvPr id="6" name="矩形 5"/>
            <p:cNvSpPr/>
            <p:nvPr userDrawn="1"/>
          </p:nvSpPr>
          <p:spPr>
            <a:xfrm>
              <a:off x="-16668" y="3876750"/>
              <a:ext cx="9160667" cy="1280229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0921" y="3906000"/>
              <a:ext cx="2061079" cy="124711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647001" y="3905491"/>
              <a:ext cx="2025000" cy="123999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cxnSp>
          <p:nvCxnSpPr>
            <p:cNvPr id="9" name="直接连接符 8"/>
            <p:cNvCxnSpPr/>
            <p:nvPr userDrawn="1"/>
          </p:nvCxnSpPr>
          <p:spPr bwMode="auto">
            <a:xfrm>
              <a:off x="-4751" y="3876750"/>
              <a:ext cx="9148751" cy="0"/>
            </a:xfrm>
            <a:prstGeom prst="line">
              <a:avLst/>
            </a:prstGeom>
            <a:noFill/>
            <a:ln w="1270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322144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000" y="2289001"/>
            <a:ext cx="10515600" cy="132503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6606301"/>
            <a:ext cx="2118851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919070" y="6606301"/>
            <a:ext cx="2191676" cy="251700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50219" y="6606301"/>
            <a:ext cx="2363255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19069" y="6606301"/>
            <a:ext cx="260025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10963" y="6606301"/>
            <a:ext cx="253903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4384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chemeClr val="bg1">
                  <a:alpha val="79000"/>
                </a:schemeClr>
              </a:gs>
              <a:gs pos="100000">
                <a:schemeClr val="bg1">
                  <a:alpha val="71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 b="718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935651" y="-361413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7619159" y="2613495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t="15065" r="346"/>
          <a:stretch>
            <a:fillRect/>
          </a:stretch>
        </p:blipFill>
        <p:spPr>
          <a:xfrm>
            <a:off x="-1" y="0"/>
            <a:ext cx="12192001" cy="6893919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256352" y="2601649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6"/>
          <a:stretch>
            <a:fillRect/>
          </a:stretch>
        </p:blipFill>
        <p:spPr>
          <a:xfrm>
            <a:off x="2" y="0"/>
            <a:ext cx="12180271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-447874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410482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7935651" y="-827352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5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 noEditPoints="1"/>
          </p:cNvSpPr>
          <p:nvPr userDrawn="1"/>
        </p:nvSpPr>
        <p:spPr bwMode="auto">
          <a:xfrm>
            <a:off x="7471129" y="-2172714"/>
            <a:ext cx="6663971" cy="6636436"/>
          </a:xfrm>
          <a:custGeom>
            <a:avLst/>
            <a:gdLst>
              <a:gd name="T0" fmla="*/ 263 w 379"/>
              <a:gd name="T1" fmla="*/ 288 h 379"/>
              <a:gd name="T2" fmla="*/ 252 w 379"/>
              <a:gd name="T3" fmla="*/ 296 h 379"/>
              <a:gd name="T4" fmla="*/ 257 w 379"/>
              <a:gd name="T5" fmla="*/ 298 h 379"/>
              <a:gd name="T6" fmla="*/ 262 w 379"/>
              <a:gd name="T7" fmla="*/ 295 h 379"/>
              <a:gd name="T8" fmla="*/ 266 w 379"/>
              <a:gd name="T9" fmla="*/ 300 h 379"/>
              <a:gd name="T10" fmla="*/ 268 w 379"/>
              <a:gd name="T11" fmla="*/ 317 h 379"/>
              <a:gd name="T12" fmla="*/ 274 w 379"/>
              <a:gd name="T13" fmla="*/ 302 h 379"/>
              <a:gd name="T14" fmla="*/ 258 w 379"/>
              <a:gd name="T15" fmla="*/ 306 h 379"/>
              <a:gd name="T16" fmla="*/ 254 w 379"/>
              <a:gd name="T17" fmla="*/ 282 h 379"/>
              <a:gd name="T18" fmla="*/ 229 w 379"/>
              <a:gd name="T19" fmla="*/ 326 h 379"/>
              <a:gd name="T20" fmla="*/ 221 w 379"/>
              <a:gd name="T21" fmla="*/ 317 h 379"/>
              <a:gd name="T22" fmla="*/ 211 w 379"/>
              <a:gd name="T23" fmla="*/ 305 h 379"/>
              <a:gd name="T24" fmla="*/ 175 w 379"/>
              <a:gd name="T25" fmla="*/ 308 h 379"/>
              <a:gd name="T26" fmla="*/ 160 w 379"/>
              <a:gd name="T27" fmla="*/ 325 h 379"/>
              <a:gd name="T28" fmla="*/ 177 w 379"/>
              <a:gd name="T29" fmla="*/ 328 h 379"/>
              <a:gd name="T30" fmla="*/ 166 w 379"/>
              <a:gd name="T31" fmla="*/ 319 h 379"/>
              <a:gd name="T32" fmla="*/ 170 w 379"/>
              <a:gd name="T33" fmla="*/ 300 h 379"/>
              <a:gd name="T34" fmla="*/ 158 w 379"/>
              <a:gd name="T35" fmla="*/ 301 h 379"/>
              <a:gd name="T36" fmla="*/ 198 w 379"/>
              <a:gd name="T37" fmla="*/ 227 h 379"/>
              <a:gd name="T38" fmla="*/ 143 w 379"/>
              <a:gd name="T39" fmla="*/ 149 h 379"/>
              <a:gd name="T40" fmla="*/ 160 w 379"/>
              <a:gd name="T41" fmla="*/ 248 h 379"/>
              <a:gd name="T42" fmla="*/ 174 w 379"/>
              <a:gd name="T43" fmla="*/ 166 h 379"/>
              <a:gd name="T44" fmla="*/ 167 w 379"/>
              <a:gd name="T45" fmla="*/ 241 h 379"/>
              <a:gd name="T46" fmla="*/ 206 w 379"/>
              <a:gd name="T47" fmla="*/ 197 h 379"/>
              <a:gd name="T48" fmla="*/ 214 w 379"/>
              <a:gd name="T49" fmla="*/ 224 h 379"/>
              <a:gd name="T50" fmla="*/ 217 w 379"/>
              <a:gd name="T51" fmla="*/ 156 h 379"/>
              <a:gd name="T52" fmla="*/ 230 w 379"/>
              <a:gd name="T53" fmla="*/ 156 h 379"/>
              <a:gd name="T54" fmla="*/ 203 w 379"/>
              <a:gd name="T55" fmla="*/ 155 h 379"/>
              <a:gd name="T56" fmla="*/ 118 w 379"/>
              <a:gd name="T57" fmla="*/ 178 h 379"/>
              <a:gd name="T58" fmla="*/ 129 w 379"/>
              <a:gd name="T59" fmla="*/ 106 h 379"/>
              <a:gd name="T60" fmla="*/ 248 w 379"/>
              <a:gd name="T61" fmla="*/ 159 h 379"/>
              <a:gd name="T62" fmla="*/ 266 w 379"/>
              <a:gd name="T63" fmla="*/ 137 h 379"/>
              <a:gd name="T64" fmla="*/ 122 w 379"/>
              <a:gd name="T65" fmla="*/ 291 h 379"/>
              <a:gd name="T66" fmla="*/ 123 w 379"/>
              <a:gd name="T67" fmla="*/ 289 h 379"/>
              <a:gd name="T68" fmla="*/ 100 w 379"/>
              <a:gd name="T69" fmla="*/ 291 h 379"/>
              <a:gd name="T70" fmla="*/ 47 w 379"/>
              <a:gd name="T71" fmla="*/ 237 h 379"/>
              <a:gd name="T72" fmla="*/ 62 w 379"/>
              <a:gd name="T73" fmla="*/ 215 h 379"/>
              <a:gd name="T74" fmla="*/ 43 w 379"/>
              <a:gd name="T75" fmla="*/ 164 h 379"/>
              <a:gd name="T76" fmla="*/ 67 w 379"/>
              <a:gd name="T77" fmla="*/ 148 h 379"/>
              <a:gd name="T78" fmla="*/ 91 w 379"/>
              <a:gd name="T79" fmla="*/ 106 h 379"/>
              <a:gd name="T80" fmla="*/ 94 w 379"/>
              <a:gd name="T81" fmla="*/ 81 h 379"/>
              <a:gd name="T82" fmla="*/ 110 w 379"/>
              <a:gd name="T83" fmla="*/ 73 h 379"/>
              <a:gd name="T84" fmla="*/ 149 w 379"/>
              <a:gd name="T85" fmla="*/ 41 h 379"/>
              <a:gd name="T86" fmla="*/ 184 w 379"/>
              <a:gd name="T87" fmla="*/ 48 h 379"/>
              <a:gd name="T88" fmla="*/ 222 w 379"/>
              <a:gd name="T89" fmla="*/ 44 h 379"/>
              <a:gd name="T90" fmla="*/ 240 w 379"/>
              <a:gd name="T91" fmla="*/ 55 h 379"/>
              <a:gd name="T92" fmla="*/ 257 w 379"/>
              <a:gd name="T93" fmla="*/ 80 h 379"/>
              <a:gd name="T94" fmla="*/ 288 w 379"/>
              <a:gd name="T95" fmla="*/ 103 h 379"/>
              <a:gd name="T96" fmla="*/ 331 w 379"/>
              <a:gd name="T97" fmla="*/ 127 h 379"/>
              <a:gd name="T98" fmla="*/ 321 w 379"/>
              <a:gd name="T99" fmla="*/ 158 h 379"/>
              <a:gd name="T100" fmla="*/ 336 w 379"/>
              <a:gd name="T101" fmla="*/ 195 h 379"/>
              <a:gd name="T102" fmla="*/ 336 w 379"/>
              <a:gd name="T103" fmla="*/ 204 h 379"/>
              <a:gd name="T104" fmla="*/ 331 w 379"/>
              <a:gd name="T105" fmla="*/ 236 h 379"/>
              <a:gd name="T106" fmla="*/ 301 w 379"/>
              <a:gd name="T107" fmla="*/ 256 h 379"/>
              <a:gd name="T108" fmla="*/ 270 w 379"/>
              <a:gd name="T109" fmla="*/ 38 h 379"/>
              <a:gd name="T110" fmla="*/ 46 w 379"/>
              <a:gd name="T111" fmla="*/ 95 h 379"/>
              <a:gd name="T112" fmla="*/ 82 w 379"/>
              <a:gd name="T113" fmla="*/ 324 h 379"/>
              <a:gd name="T114" fmla="*/ 313 w 379"/>
              <a:gd name="T115" fmla="*/ 309 h 379"/>
              <a:gd name="T116" fmla="*/ 360 w 379"/>
              <a:gd name="T117" fmla="*/ 238 h 379"/>
              <a:gd name="T118" fmla="*/ 157 w 379"/>
              <a:gd name="T119" fmla="*/ 364 h 379"/>
              <a:gd name="T120" fmla="*/ 13 w 379"/>
              <a:gd name="T121" fmla="*/ 174 h 379"/>
              <a:gd name="T122" fmla="*/ 189 w 379"/>
              <a:gd name="T123" fmla="*/ 13 h 379"/>
              <a:gd name="T124" fmla="*/ 189 w 379"/>
              <a:gd name="T125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9" h="379">
                <a:moveTo>
                  <a:pt x="253" y="291"/>
                </a:moveTo>
                <a:cubicBezTo>
                  <a:pt x="254" y="290"/>
                  <a:pt x="254" y="290"/>
                  <a:pt x="254" y="290"/>
                </a:cubicBezTo>
                <a:cubicBezTo>
                  <a:pt x="254" y="290"/>
                  <a:pt x="254" y="291"/>
                  <a:pt x="255" y="291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4" y="292"/>
                  <a:pt x="254" y="292"/>
                  <a:pt x="254" y="292"/>
                </a:cubicBezTo>
                <a:cubicBezTo>
                  <a:pt x="254" y="292"/>
                  <a:pt x="253" y="291"/>
                  <a:pt x="253" y="291"/>
                </a:cubicBezTo>
                <a:cubicBezTo>
                  <a:pt x="253" y="291"/>
                  <a:pt x="253" y="291"/>
                  <a:pt x="253" y="291"/>
                </a:cubicBezTo>
                <a:moveTo>
                  <a:pt x="259" y="286"/>
                </a:moveTo>
                <a:cubicBezTo>
                  <a:pt x="259" y="286"/>
                  <a:pt x="259" y="286"/>
                  <a:pt x="259" y="286"/>
                </a:cubicBezTo>
                <a:cubicBezTo>
                  <a:pt x="259" y="284"/>
                  <a:pt x="262" y="281"/>
                  <a:pt x="263" y="280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5" y="280"/>
                  <a:pt x="265" y="280"/>
                  <a:pt x="265" y="280"/>
                </a:cubicBezTo>
                <a:cubicBezTo>
                  <a:pt x="265" y="280"/>
                  <a:pt x="265" y="281"/>
                  <a:pt x="265" y="281"/>
                </a:cubicBezTo>
                <a:cubicBezTo>
                  <a:pt x="265" y="282"/>
                  <a:pt x="265" y="283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5"/>
                  <a:pt x="266" y="289"/>
                  <a:pt x="264" y="289"/>
                </a:cubicBezTo>
                <a:cubicBezTo>
                  <a:pt x="264" y="290"/>
                  <a:pt x="264" y="290"/>
                  <a:pt x="264" y="290"/>
                </a:cubicBezTo>
                <a:cubicBezTo>
                  <a:pt x="264" y="289"/>
                  <a:pt x="263" y="289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61" y="288"/>
                  <a:pt x="261" y="288"/>
                  <a:pt x="260" y="288"/>
                </a:cubicBezTo>
                <a:cubicBezTo>
                  <a:pt x="260" y="287"/>
                  <a:pt x="260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6"/>
                  <a:pt x="259" y="286"/>
                  <a:pt x="259" y="286"/>
                </a:cubicBezTo>
                <a:close/>
                <a:moveTo>
                  <a:pt x="261" y="291"/>
                </a:moveTo>
                <a:cubicBezTo>
                  <a:pt x="261" y="291"/>
                  <a:pt x="261" y="291"/>
                  <a:pt x="261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2"/>
                  <a:pt x="262" y="292"/>
                  <a:pt x="262" y="292"/>
                </a:cubicBezTo>
                <a:cubicBezTo>
                  <a:pt x="261" y="292"/>
                  <a:pt x="261" y="292"/>
                  <a:pt x="261" y="292"/>
                </a:cubicBezTo>
                <a:cubicBezTo>
                  <a:pt x="261" y="292"/>
                  <a:pt x="261" y="291"/>
                  <a:pt x="261" y="291"/>
                </a:cubicBezTo>
                <a:moveTo>
                  <a:pt x="244" y="288"/>
                </a:moveTo>
                <a:cubicBezTo>
                  <a:pt x="244" y="288"/>
                  <a:pt x="244" y="288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ubicBezTo>
                  <a:pt x="245" y="289"/>
                  <a:pt x="246" y="289"/>
                  <a:pt x="246" y="290"/>
                </a:cubicBezTo>
                <a:cubicBezTo>
                  <a:pt x="248" y="291"/>
                  <a:pt x="250" y="292"/>
                  <a:pt x="251" y="294"/>
                </a:cubicBezTo>
                <a:cubicBezTo>
                  <a:pt x="251" y="294"/>
                  <a:pt x="251" y="294"/>
                  <a:pt x="251" y="294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2" y="295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0" y="296"/>
                  <a:pt x="249" y="295"/>
                  <a:pt x="247" y="296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8"/>
                  <a:pt x="246" y="298"/>
                  <a:pt x="246" y="298"/>
                </a:cubicBezTo>
                <a:cubicBezTo>
                  <a:pt x="247" y="298"/>
                  <a:pt x="250" y="299"/>
                  <a:pt x="251" y="301"/>
                </a:cubicBezTo>
                <a:cubicBezTo>
                  <a:pt x="251" y="301"/>
                  <a:pt x="251" y="301"/>
                  <a:pt x="252" y="302"/>
                </a:cubicBezTo>
                <a:cubicBezTo>
                  <a:pt x="252" y="302"/>
                  <a:pt x="252" y="302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3" y="303"/>
                  <a:pt x="254" y="303"/>
                  <a:pt x="254" y="303"/>
                </a:cubicBezTo>
                <a:cubicBezTo>
                  <a:pt x="254" y="303"/>
                  <a:pt x="254" y="303"/>
                  <a:pt x="254" y="303"/>
                </a:cubicBezTo>
                <a:cubicBezTo>
                  <a:pt x="255" y="303"/>
                  <a:pt x="255" y="303"/>
                  <a:pt x="255" y="303"/>
                </a:cubicBezTo>
                <a:cubicBezTo>
                  <a:pt x="255" y="303"/>
                  <a:pt x="255" y="302"/>
                  <a:pt x="255" y="302"/>
                </a:cubicBezTo>
                <a:cubicBezTo>
                  <a:pt x="254" y="301"/>
                  <a:pt x="254" y="299"/>
                  <a:pt x="255" y="298"/>
                </a:cubicBezTo>
                <a:cubicBezTo>
                  <a:pt x="255" y="298"/>
                  <a:pt x="256" y="298"/>
                  <a:pt x="256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5"/>
                  <a:pt x="256" y="295"/>
                </a:cubicBezTo>
                <a:cubicBezTo>
                  <a:pt x="257" y="294"/>
                  <a:pt x="257" y="294"/>
                  <a:pt x="257" y="294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60" y="293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1" y="294"/>
                  <a:pt x="262" y="295"/>
                  <a:pt x="262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6"/>
                  <a:pt x="260" y="297"/>
                  <a:pt x="260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7" y="303"/>
                  <a:pt x="256" y="306"/>
                  <a:pt x="254" y="309"/>
                </a:cubicBezTo>
                <a:cubicBezTo>
                  <a:pt x="253" y="310"/>
                  <a:pt x="251" y="312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3" y="315"/>
                  <a:pt x="254" y="315"/>
                  <a:pt x="255" y="315"/>
                </a:cubicBezTo>
                <a:cubicBezTo>
                  <a:pt x="256" y="315"/>
                  <a:pt x="256" y="314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8" y="313"/>
                  <a:pt x="258" y="312"/>
                  <a:pt x="258" y="311"/>
                </a:cubicBezTo>
                <a:cubicBezTo>
                  <a:pt x="259" y="308"/>
                  <a:pt x="261" y="305"/>
                  <a:pt x="262" y="302"/>
                </a:cubicBezTo>
                <a:cubicBezTo>
                  <a:pt x="263" y="302"/>
                  <a:pt x="263" y="301"/>
                  <a:pt x="264" y="301"/>
                </a:cubicBezTo>
                <a:cubicBezTo>
                  <a:pt x="264" y="300"/>
                  <a:pt x="265" y="298"/>
                  <a:pt x="266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8"/>
                  <a:pt x="267" y="298"/>
                  <a:pt x="267" y="298"/>
                </a:cubicBezTo>
                <a:cubicBezTo>
                  <a:pt x="267" y="299"/>
                  <a:pt x="267" y="299"/>
                  <a:pt x="266" y="300"/>
                </a:cubicBezTo>
                <a:cubicBezTo>
                  <a:pt x="266" y="301"/>
                  <a:pt x="266" y="303"/>
                  <a:pt x="265" y="304"/>
                </a:cubicBezTo>
                <a:cubicBezTo>
                  <a:pt x="265" y="304"/>
                  <a:pt x="265" y="305"/>
                  <a:pt x="265" y="306"/>
                </a:cubicBezTo>
                <a:cubicBezTo>
                  <a:pt x="265" y="306"/>
                  <a:pt x="265" y="306"/>
                  <a:pt x="265" y="306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8"/>
                  <a:pt x="264" y="309"/>
                  <a:pt x="264" y="309"/>
                </a:cubicBezTo>
                <a:cubicBezTo>
                  <a:pt x="263" y="310"/>
                  <a:pt x="263" y="311"/>
                  <a:pt x="262" y="312"/>
                </a:cubicBezTo>
                <a:cubicBezTo>
                  <a:pt x="261" y="314"/>
                  <a:pt x="258" y="315"/>
                  <a:pt x="258" y="317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9" y="318"/>
                  <a:pt x="261" y="318"/>
                </a:cubicBezTo>
                <a:cubicBezTo>
                  <a:pt x="262" y="318"/>
                  <a:pt x="263" y="318"/>
                  <a:pt x="264" y="318"/>
                </a:cubicBezTo>
                <a:cubicBezTo>
                  <a:pt x="264" y="318"/>
                  <a:pt x="264" y="318"/>
                  <a:pt x="264" y="318"/>
                </a:cubicBezTo>
                <a:cubicBezTo>
                  <a:pt x="265" y="317"/>
                  <a:pt x="265" y="316"/>
                  <a:pt x="265" y="315"/>
                </a:cubicBezTo>
                <a:cubicBezTo>
                  <a:pt x="266" y="314"/>
                  <a:pt x="267" y="312"/>
                  <a:pt x="268" y="310"/>
                </a:cubicBezTo>
                <a:cubicBezTo>
                  <a:pt x="268" y="310"/>
                  <a:pt x="268" y="310"/>
                  <a:pt x="268" y="310"/>
                </a:cubicBezTo>
                <a:cubicBezTo>
                  <a:pt x="269" y="310"/>
                  <a:pt x="269" y="311"/>
                  <a:pt x="269" y="311"/>
                </a:cubicBezTo>
                <a:cubicBezTo>
                  <a:pt x="270" y="312"/>
                  <a:pt x="270" y="312"/>
                  <a:pt x="270" y="312"/>
                </a:cubicBezTo>
                <a:cubicBezTo>
                  <a:pt x="271" y="313"/>
                  <a:pt x="271" y="314"/>
                  <a:pt x="270" y="314"/>
                </a:cubicBezTo>
                <a:cubicBezTo>
                  <a:pt x="270" y="315"/>
                  <a:pt x="269" y="316"/>
                  <a:pt x="268" y="317"/>
                </a:cubicBezTo>
                <a:cubicBezTo>
                  <a:pt x="268" y="317"/>
                  <a:pt x="268" y="317"/>
                  <a:pt x="268" y="317"/>
                </a:cubicBezTo>
                <a:cubicBezTo>
                  <a:pt x="267" y="318"/>
                  <a:pt x="267" y="318"/>
                  <a:pt x="266" y="318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7" y="320"/>
                  <a:pt x="268" y="319"/>
                  <a:pt x="269" y="319"/>
                </a:cubicBezTo>
                <a:cubicBezTo>
                  <a:pt x="270" y="319"/>
                  <a:pt x="272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7"/>
                  <a:pt x="274" y="314"/>
                  <a:pt x="273" y="312"/>
                </a:cubicBezTo>
                <a:cubicBezTo>
                  <a:pt x="273" y="311"/>
                  <a:pt x="273" y="311"/>
                  <a:pt x="273" y="311"/>
                </a:cubicBezTo>
                <a:cubicBezTo>
                  <a:pt x="272" y="310"/>
                  <a:pt x="271" y="310"/>
                  <a:pt x="270" y="309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70" y="308"/>
                  <a:pt x="270" y="308"/>
                  <a:pt x="271" y="307"/>
                </a:cubicBezTo>
                <a:cubicBezTo>
                  <a:pt x="271" y="307"/>
                  <a:pt x="271" y="306"/>
                  <a:pt x="271" y="306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4"/>
                  <a:pt x="274" y="303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2" y="302"/>
                  <a:pt x="271" y="302"/>
                </a:cubicBezTo>
                <a:cubicBezTo>
                  <a:pt x="271" y="303"/>
                  <a:pt x="271" y="303"/>
                  <a:pt x="271" y="303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4"/>
                  <a:pt x="268" y="302"/>
                  <a:pt x="269" y="301"/>
                </a:cubicBezTo>
                <a:cubicBezTo>
                  <a:pt x="269" y="301"/>
                  <a:pt x="269" y="301"/>
                  <a:pt x="269" y="301"/>
                </a:cubicBezTo>
                <a:cubicBezTo>
                  <a:pt x="270" y="299"/>
                  <a:pt x="270" y="298"/>
                  <a:pt x="270" y="296"/>
                </a:cubicBezTo>
                <a:cubicBezTo>
                  <a:pt x="271" y="296"/>
                  <a:pt x="271" y="294"/>
                  <a:pt x="271" y="293"/>
                </a:cubicBezTo>
                <a:cubicBezTo>
                  <a:pt x="270" y="293"/>
                  <a:pt x="270" y="293"/>
                  <a:pt x="270" y="293"/>
                </a:cubicBezTo>
                <a:cubicBezTo>
                  <a:pt x="269" y="292"/>
                  <a:pt x="268" y="292"/>
                  <a:pt x="268" y="293"/>
                </a:cubicBezTo>
                <a:cubicBezTo>
                  <a:pt x="267" y="293"/>
                  <a:pt x="266" y="294"/>
                  <a:pt x="266" y="295"/>
                </a:cubicBezTo>
                <a:cubicBezTo>
                  <a:pt x="265" y="296"/>
                  <a:pt x="265" y="296"/>
                  <a:pt x="265" y="296"/>
                </a:cubicBezTo>
                <a:cubicBezTo>
                  <a:pt x="264" y="297"/>
                  <a:pt x="263" y="299"/>
                  <a:pt x="261" y="301"/>
                </a:cubicBezTo>
                <a:cubicBezTo>
                  <a:pt x="261" y="302"/>
                  <a:pt x="260" y="303"/>
                  <a:pt x="260" y="303"/>
                </a:cubicBezTo>
                <a:cubicBezTo>
                  <a:pt x="259" y="304"/>
                  <a:pt x="258" y="306"/>
                  <a:pt x="258" y="306"/>
                </a:cubicBezTo>
                <a:cubicBezTo>
                  <a:pt x="258" y="306"/>
                  <a:pt x="258" y="306"/>
                  <a:pt x="258" y="306"/>
                </a:cubicBezTo>
                <a:cubicBezTo>
                  <a:pt x="258" y="305"/>
                  <a:pt x="258" y="304"/>
                  <a:pt x="259" y="303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3" y="295"/>
                  <a:pt x="263" y="295"/>
                  <a:pt x="263" y="295"/>
                </a:cubicBezTo>
                <a:cubicBezTo>
                  <a:pt x="263" y="294"/>
                  <a:pt x="264" y="294"/>
                  <a:pt x="264" y="294"/>
                </a:cubicBezTo>
                <a:cubicBezTo>
                  <a:pt x="265" y="293"/>
                  <a:pt x="265" y="293"/>
                  <a:pt x="265" y="293"/>
                </a:cubicBezTo>
                <a:cubicBezTo>
                  <a:pt x="266" y="293"/>
                  <a:pt x="266" y="293"/>
                  <a:pt x="266" y="292"/>
                </a:cubicBezTo>
                <a:cubicBezTo>
                  <a:pt x="268" y="290"/>
                  <a:pt x="267" y="286"/>
                  <a:pt x="267" y="284"/>
                </a:cubicBezTo>
                <a:cubicBezTo>
                  <a:pt x="267" y="282"/>
                  <a:pt x="267" y="279"/>
                  <a:pt x="266" y="277"/>
                </a:cubicBezTo>
                <a:cubicBezTo>
                  <a:pt x="266" y="276"/>
                  <a:pt x="265" y="276"/>
                  <a:pt x="265" y="276"/>
                </a:cubicBezTo>
                <a:cubicBezTo>
                  <a:pt x="264" y="276"/>
                  <a:pt x="263" y="276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1" y="278"/>
                  <a:pt x="260" y="282"/>
                  <a:pt x="259" y="284"/>
                </a:cubicBezTo>
                <a:cubicBezTo>
                  <a:pt x="258" y="283"/>
                  <a:pt x="259" y="282"/>
                  <a:pt x="259" y="281"/>
                </a:cubicBezTo>
                <a:cubicBezTo>
                  <a:pt x="259" y="280"/>
                  <a:pt x="260" y="278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8" y="277"/>
                  <a:pt x="258" y="276"/>
                </a:cubicBezTo>
                <a:cubicBezTo>
                  <a:pt x="257" y="276"/>
                  <a:pt x="255" y="276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8"/>
                  <a:pt x="254" y="279"/>
                  <a:pt x="254" y="279"/>
                </a:cubicBezTo>
                <a:cubicBezTo>
                  <a:pt x="254" y="279"/>
                  <a:pt x="254" y="279"/>
                  <a:pt x="254" y="279"/>
                </a:cubicBezTo>
                <a:cubicBezTo>
                  <a:pt x="254" y="282"/>
                  <a:pt x="254" y="282"/>
                  <a:pt x="254" y="282"/>
                </a:cubicBezTo>
                <a:cubicBezTo>
                  <a:pt x="255" y="283"/>
                  <a:pt x="255" y="284"/>
                  <a:pt x="255" y="285"/>
                </a:cubicBezTo>
                <a:cubicBezTo>
                  <a:pt x="255" y="286"/>
                  <a:pt x="255" y="287"/>
                  <a:pt x="254" y="287"/>
                </a:cubicBezTo>
                <a:cubicBezTo>
                  <a:pt x="254" y="288"/>
                  <a:pt x="253" y="288"/>
                  <a:pt x="253" y="288"/>
                </a:cubicBezTo>
                <a:cubicBezTo>
                  <a:pt x="252" y="288"/>
                  <a:pt x="252" y="288"/>
                  <a:pt x="252" y="288"/>
                </a:cubicBezTo>
                <a:cubicBezTo>
                  <a:pt x="251" y="288"/>
                  <a:pt x="250" y="287"/>
                  <a:pt x="248" y="287"/>
                </a:cubicBezTo>
                <a:cubicBezTo>
                  <a:pt x="248" y="287"/>
                  <a:pt x="247" y="288"/>
                  <a:pt x="246" y="288"/>
                </a:cubicBezTo>
                <a:cubicBezTo>
                  <a:pt x="246" y="288"/>
                  <a:pt x="245" y="287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lose/>
                <a:moveTo>
                  <a:pt x="218" y="323"/>
                </a:moveTo>
                <a:cubicBezTo>
                  <a:pt x="218" y="324"/>
                  <a:pt x="218" y="324"/>
                  <a:pt x="218" y="325"/>
                </a:cubicBezTo>
                <a:cubicBezTo>
                  <a:pt x="219" y="327"/>
                  <a:pt x="222" y="329"/>
                  <a:pt x="223" y="330"/>
                </a:cubicBezTo>
                <a:cubicBezTo>
                  <a:pt x="223" y="330"/>
                  <a:pt x="224" y="331"/>
                  <a:pt x="224" y="331"/>
                </a:cubicBezTo>
                <a:cubicBezTo>
                  <a:pt x="224" y="331"/>
                  <a:pt x="225" y="331"/>
                  <a:pt x="225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8" y="331"/>
                  <a:pt x="229" y="329"/>
                  <a:pt x="230" y="328"/>
                </a:cubicBezTo>
                <a:cubicBezTo>
                  <a:pt x="230" y="328"/>
                  <a:pt x="231" y="327"/>
                  <a:pt x="231" y="327"/>
                </a:cubicBezTo>
                <a:cubicBezTo>
                  <a:pt x="231" y="327"/>
                  <a:pt x="232" y="326"/>
                  <a:pt x="232" y="326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1" y="325"/>
                  <a:pt x="231" y="325"/>
                  <a:pt x="230" y="325"/>
                </a:cubicBezTo>
                <a:cubicBezTo>
                  <a:pt x="230" y="326"/>
                  <a:pt x="230" y="326"/>
                  <a:pt x="230" y="326"/>
                </a:cubicBezTo>
                <a:cubicBezTo>
                  <a:pt x="230" y="325"/>
                  <a:pt x="230" y="325"/>
                  <a:pt x="230" y="325"/>
                </a:cubicBezTo>
                <a:cubicBezTo>
                  <a:pt x="230" y="325"/>
                  <a:pt x="229" y="326"/>
                  <a:pt x="229" y="326"/>
                </a:cubicBezTo>
                <a:cubicBezTo>
                  <a:pt x="228" y="326"/>
                  <a:pt x="227" y="326"/>
                  <a:pt x="226" y="326"/>
                </a:cubicBezTo>
                <a:cubicBezTo>
                  <a:pt x="226" y="326"/>
                  <a:pt x="225" y="327"/>
                  <a:pt x="225" y="327"/>
                </a:cubicBezTo>
                <a:cubicBezTo>
                  <a:pt x="224" y="327"/>
                  <a:pt x="224" y="326"/>
                  <a:pt x="223" y="326"/>
                </a:cubicBezTo>
                <a:cubicBezTo>
                  <a:pt x="222" y="325"/>
                  <a:pt x="220" y="324"/>
                  <a:pt x="219" y="323"/>
                </a:cubicBezTo>
                <a:cubicBezTo>
                  <a:pt x="219" y="323"/>
                  <a:pt x="219" y="323"/>
                  <a:pt x="219" y="323"/>
                </a:cubicBezTo>
                <a:cubicBezTo>
                  <a:pt x="218" y="323"/>
                  <a:pt x="218" y="323"/>
                  <a:pt x="218" y="323"/>
                </a:cubicBezTo>
                <a:cubicBezTo>
                  <a:pt x="218" y="323"/>
                  <a:pt x="218" y="323"/>
                  <a:pt x="218" y="323"/>
                </a:cubicBezTo>
                <a:close/>
                <a:moveTo>
                  <a:pt x="213" y="325"/>
                </a:moveTo>
                <a:cubicBezTo>
                  <a:pt x="213" y="329"/>
                  <a:pt x="212" y="331"/>
                  <a:pt x="211" y="332"/>
                </a:cubicBezTo>
                <a:cubicBezTo>
                  <a:pt x="209" y="334"/>
                  <a:pt x="206" y="335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8"/>
                  <a:pt x="204" y="338"/>
                  <a:pt x="204" y="338"/>
                </a:cubicBezTo>
                <a:cubicBezTo>
                  <a:pt x="205" y="338"/>
                  <a:pt x="206" y="337"/>
                  <a:pt x="207" y="337"/>
                </a:cubicBezTo>
                <a:cubicBezTo>
                  <a:pt x="208" y="337"/>
                  <a:pt x="208" y="337"/>
                  <a:pt x="208" y="337"/>
                </a:cubicBezTo>
                <a:cubicBezTo>
                  <a:pt x="213" y="336"/>
                  <a:pt x="216" y="331"/>
                  <a:pt x="217" y="327"/>
                </a:cubicBezTo>
                <a:cubicBezTo>
                  <a:pt x="217" y="325"/>
                  <a:pt x="217" y="323"/>
                  <a:pt x="217" y="321"/>
                </a:cubicBezTo>
                <a:cubicBezTo>
                  <a:pt x="218" y="321"/>
                  <a:pt x="218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19"/>
                  <a:pt x="220" y="318"/>
                  <a:pt x="221" y="318"/>
                </a:cubicBezTo>
                <a:cubicBezTo>
                  <a:pt x="221" y="317"/>
                  <a:pt x="221" y="317"/>
                  <a:pt x="221" y="317"/>
                </a:cubicBezTo>
                <a:cubicBezTo>
                  <a:pt x="221" y="318"/>
                  <a:pt x="221" y="318"/>
                  <a:pt x="221" y="318"/>
                </a:cubicBezTo>
                <a:cubicBezTo>
                  <a:pt x="222" y="316"/>
                  <a:pt x="224" y="314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2"/>
                  <a:pt x="224" y="312"/>
                  <a:pt x="223" y="312"/>
                </a:cubicBezTo>
                <a:cubicBezTo>
                  <a:pt x="222" y="312"/>
                  <a:pt x="221" y="312"/>
                  <a:pt x="220" y="311"/>
                </a:cubicBezTo>
                <a:cubicBezTo>
                  <a:pt x="220" y="311"/>
                  <a:pt x="219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3"/>
                  <a:pt x="218" y="313"/>
                  <a:pt x="218" y="313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8" y="316"/>
                  <a:pt x="217" y="316"/>
                </a:cubicBezTo>
                <a:cubicBezTo>
                  <a:pt x="216" y="313"/>
                  <a:pt x="218" y="310"/>
                  <a:pt x="217" y="307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6" y="306"/>
                  <a:pt x="213" y="304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6"/>
                  <a:pt x="211" y="306"/>
                  <a:pt x="211" y="307"/>
                </a:cubicBezTo>
                <a:cubicBezTo>
                  <a:pt x="211" y="307"/>
                  <a:pt x="212" y="308"/>
                  <a:pt x="212" y="309"/>
                </a:cubicBezTo>
                <a:cubicBezTo>
                  <a:pt x="212" y="310"/>
                  <a:pt x="212" y="310"/>
                  <a:pt x="212" y="310"/>
                </a:cubicBezTo>
                <a:cubicBezTo>
                  <a:pt x="212" y="314"/>
                  <a:pt x="213" y="317"/>
                  <a:pt x="213" y="320"/>
                </a:cubicBezTo>
                <a:cubicBezTo>
                  <a:pt x="211" y="322"/>
                  <a:pt x="209" y="324"/>
                  <a:pt x="207" y="325"/>
                </a:cubicBezTo>
                <a:cubicBezTo>
                  <a:pt x="206" y="326"/>
                  <a:pt x="205" y="326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9"/>
                  <a:pt x="206" y="331"/>
                  <a:pt x="207" y="330"/>
                </a:cubicBezTo>
                <a:cubicBezTo>
                  <a:pt x="208" y="330"/>
                  <a:pt x="208" y="330"/>
                  <a:pt x="208" y="330"/>
                </a:cubicBezTo>
                <a:cubicBezTo>
                  <a:pt x="209" y="330"/>
                  <a:pt x="210" y="329"/>
                  <a:pt x="210" y="328"/>
                </a:cubicBezTo>
                <a:cubicBezTo>
                  <a:pt x="211" y="327"/>
                  <a:pt x="212" y="326"/>
                  <a:pt x="213" y="325"/>
                </a:cubicBezTo>
                <a:moveTo>
                  <a:pt x="152" y="324"/>
                </a:moveTo>
                <a:cubicBezTo>
                  <a:pt x="152" y="323"/>
                  <a:pt x="152" y="323"/>
                  <a:pt x="153" y="321"/>
                </a:cubicBezTo>
                <a:cubicBezTo>
                  <a:pt x="154" y="320"/>
                  <a:pt x="155" y="319"/>
                  <a:pt x="155" y="319"/>
                </a:cubicBezTo>
                <a:cubicBezTo>
                  <a:pt x="155" y="319"/>
                  <a:pt x="155" y="319"/>
                  <a:pt x="155" y="320"/>
                </a:cubicBezTo>
                <a:cubicBezTo>
                  <a:pt x="152" y="324"/>
                  <a:pt x="152" y="324"/>
                  <a:pt x="152" y="324"/>
                </a:cubicBezTo>
                <a:cubicBezTo>
                  <a:pt x="152" y="324"/>
                  <a:pt x="152" y="324"/>
                  <a:pt x="152" y="324"/>
                </a:cubicBezTo>
                <a:moveTo>
                  <a:pt x="173" y="309"/>
                </a:moveTo>
                <a:cubicBezTo>
                  <a:pt x="173" y="308"/>
                  <a:pt x="175" y="308"/>
                  <a:pt x="175" y="308"/>
                </a:cubicBezTo>
                <a:cubicBezTo>
                  <a:pt x="175" y="309"/>
                  <a:pt x="173" y="310"/>
                  <a:pt x="173" y="310"/>
                </a:cubicBezTo>
                <a:cubicBezTo>
                  <a:pt x="173" y="310"/>
                  <a:pt x="173" y="310"/>
                  <a:pt x="173" y="310"/>
                </a:cubicBezTo>
                <a:cubicBezTo>
                  <a:pt x="172" y="310"/>
                  <a:pt x="172" y="310"/>
                  <a:pt x="172" y="310"/>
                </a:cubicBezTo>
                <a:cubicBezTo>
                  <a:pt x="172" y="310"/>
                  <a:pt x="172" y="310"/>
                  <a:pt x="173" y="309"/>
                </a:cubicBezTo>
                <a:moveTo>
                  <a:pt x="147" y="330"/>
                </a:moveTo>
                <a:cubicBezTo>
                  <a:pt x="147" y="331"/>
                  <a:pt x="147" y="333"/>
                  <a:pt x="148" y="333"/>
                </a:cubicBezTo>
                <a:cubicBezTo>
                  <a:pt x="150" y="333"/>
                  <a:pt x="150" y="333"/>
                  <a:pt x="151" y="331"/>
                </a:cubicBezTo>
                <a:cubicBezTo>
                  <a:pt x="151" y="330"/>
                  <a:pt x="152" y="329"/>
                  <a:pt x="153" y="328"/>
                </a:cubicBezTo>
                <a:cubicBezTo>
                  <a:pt x="153" y="327"/>
                  <a:pt x="154" y="327"/>
                  <a:pt x="154" y="326"/>
                </a:cubicBezTo>
                <a:cubicBezTo>
                  <a:pt x="154" y="326"/>
                  <a:pt x="154" y="325"/>
                  <a:pt x="154" y="324"/>
                </a:cubicBezTo>
                <a:cubicBezTo>
                  <a:pt x="155" y="323"/>
                  <a:pt x="155" y="321"/>
                  <a:pt x="155" y="320"/>
                </a:cubicBezTo>
                <a:cubicBezTo>
                  <a:pt x="155" y="319"/>
                  <a:pt x="156" y="319"/>
                  <a:pt x="156" y="318"/>
                </a:cubicBezTo>
                <a:cubicBezTo>
                  <a:pt x="156" y="317"/>
                  <a:pt x="157" y="317"/>
                  <a:pt x="158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2" y="318"/>
                </a:cubicBezTo>
                <a:cubicBezTo>
                  <a:pt x="162" y="319"/>
                  <a:pt x="162" y="319"/>
                  <a:pt x="162" y="319"/>
                </a:cubicBezTo>
                <a:cubicBezTo>
                  <a:pt x="162" y="319"/>
                  <a:pt x="162" y="320"/>
                  <a:pt x="162" y="320"/>
                </a:cubicBezTo>
                <a:cubicBezTo>
                  <a:pt x="162" y="320"/>
                  <a:pt x="161" y="321"/>
                  <a:pt x="161" y="321"/>
                </a:cubicBezTo>
                <a:cubicBezTo>
                  <a:pt x="161" y="321"/>
                  <a:pt x="160" y="322"/>
                  <a:pt x="161" y="322"/>
                </a:cubicBezTo>
                <a:cubicBezTo>
                  <a:pt x="161" y="322"/>
                  <a:pt x="162" y="323"/>
                  <a:pt x="162" y="323"/>
                </a:cubicBezTo>
                <a:cubicBezTo>
                  <a:pt x="162" y="323"/>
                  <a:pt x="162" y="323"/>
                  <a:pt x="162" y="324"/>
                </a:cubicBezTo>
                <a:cubicBezTo>
                  <a:pt x="162" y="324"/>
                  <a:pt x="161" y="324"/>
                  <a:pt x="161" y="324"/>
                </a:cubicBezTo>
                <a:cubicBezTo>
                  <a:pt x="160" y="325"/>
                  <a:pt x="160" y="325"/>
                  <a:pt x="160" y="325"/>
                </a:cubicBezTo>
                <a:cubicBezTo>
                  <a:pt x="160" y="325"/>
                  <a:pt x="160" y="326"/>
                  <a:pt x="160" y="327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7"/>
                  <a:pt x="161" y="328"/>
                  <a:pt x="160" y="328"/>
                </a:cubicBezTo>
                <a:cubicBezTo>
                  <a:pt x="160" y="328"/>
                  <a:pt x="159" y="329"/>
                  <a:pt x="159" y="329"/>
                </a:cubicBezTo>
                <a:cubicBezTo>
                  <a:pt x="158" y="329"/>
                  <a:pt x="157" y="330"/>
                  <a:pt x="154" y="329"/>
                </a:cubicBezTo>
                <a:cubicBezTo>
                  <a:pt x="154" y="329"/>
                  <a:pt x="154" y="329"/>
                  <a:pt x="154" y="330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4" y="331"/>
                  <a:pt x="154" y="332"/>
                  <a:pt x="155" y="332"/>
                </a:cubicBezTo>
                <a:cubicBezTo>
                  <a:pt x="155" y="332"/>
                  <a:pt x="155" y="333"/>
                  <a:pt x="155" y="333"/>
                </a:cubicBezTo>
                <a:cubicBezTo>
                  <a:pt x="157" y="333"/>
                  <a:pt x="157" y="332"/>
                  <a:pt x="158" y="333"/>
                </a:cubicBezTo>
                <a:cubicBezTo>
                  <a:pt x="159" y="333"/>
                  <a:pt x="158" y="334"/>
                  <a:pt x="158" y="334"/>
                </a:cubicBezTo>
                <a:cubicBezTo>
                  <a:pt x="158" y="335"/>
                  <a:pt x="157" y="335"/>
                  <a:pt x="157" y="335"/>
                </a:cubicBezTo>
                <a:cubicBezTo>
                  <a:pt x="156" y="336"/>
                  <a:pt x="157" y="338"/>
                  <a:pt x="157" y="339"/>
                </a:cubicBezTo>
                <a:cubicBezTo>
                  <a:pt x="157" y="340"/>
                  <a:pt x="158" y="342"/>
                  <a:pt x="159" y="341"/>
                </a:cubicBezTo>
                <a:cubicBezTo>
                  <a:pt x="160" y="341"/>
                  <a:pt x="162" y="340"/>
                  <a:pt x="162" y="339"/>
                </a:cubicBezTo>
                <a:cubicBezTo>
                  <a:pt x="163" y="338"/>
                  <a:pt x="163" y="338"/>
                  <a:pt x="163" y="337"/>
                </a:cubicBezTo>
                <a:cubicBezTo>
                  <a:pt x="163" y="337"/>
                  <a:pt x="164" y="332"/>
                  <a:pt x="164" y="332"/>
                </a:cubicBezTo>
                <a:cubicBezTo>
                  <a:pt x="165" y="331"/>
                  <a:pt x="166" y="332"/>
                  <a:pt x="167" y="331"/>
                </a:cubicBezTo>
                <a:cubicBezTo>
                  <a:pt x="168" y="331"/>
                  <a:pt x="170" y="331"/>
                  <a:pt x="171" y="331"/>
                </a:cubicBezTo>
                <a:cubicBezTo>
                  <a:pt x="172" y="331"/>
                  <a:pt x="172" y="331"/>
                  <a:pt x="173" y="330"/>
                </a:cubicBezTo>
                <a:cubicBezTo>
                  <a:pt x="173" y="330"/>
                  <a:pt x="174" y="330"/>
                  <a:pt x="175" y="330"/>
                </a:cubicBezTo>
                <a:cubicBezTo>
                  <a:pt x="175" y="330"/>
                  <a:pt x="176" y="330"/>
                  <a:pt x="176" y="329"/>
                </a:cubicBezTo>
                <a:cubicBezTo>
                  <a:pt x="177" y="329"/>
                  <a:pt x="177" y="329"/>
                  <a:pt x="177" y="328"/>
                </a:cubicBezTo>
                <a:cubicBezTo>
                  <a:pt x="177" y="328"/>
                  <a:pt x="177" y="327"/>
                  <a:pt x="176" y="327"/>
                </a:cubicBezTo>
                <a:cubicBezTo>
                  <a:pt x="176" y="327"/>
                  <a:pt x="175" y="327"/>
                  <a:pt x="175" y="327"/>
                </a:cubicBezTo>
                <a:cubicBezTo>
                  <a:pt x="174" y="326"/>
                  <a:pt x="173" y="325"/>
                  <a:pt x="171" y="324"/>
                </a:cubicBezTo>
                <a:cubicBezTo>
                  <a:pt x="171" y="324"/>
                  <a:pt x="170" y="324"/>
                  <a:pt x="170" y="323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70" y="324"/>
                  <a:pt x="170" y="324"/>
                  <a:pt x="170" y="325"/>
                </a:cubicBezTo>
                <a:cubicBezTo>
                  <a:pt x="171" y="327"/>
                  <a:pt x="171" y="328"/>
                  <a:pt x="171" y="328"/>
                </a:cubicBezTo>
                <a:cubicBezTo>
                  <a:pt x="170" y="328"/>
                  <a:pt x="168" y="328"/>
                  <a:pt x="167" y="328"/>
                </a:cubicBezTo>
                <a:cubicBezTo>
                  <a:pt x="167" y="329"/>
                  <a:pt x="167" y="329"/>
                  <a:pt x="166" y="329"/>
                </a:cubicBezTo>
                <a:cubicBezTo>
                  <a:pt x="166" y="329"/>
                  <a:pt x="166" y="329"/>
                  <a:pt x="165" y="329"/>
                </a:cubicBezTo>
                <a:cubicBezTo>
                  <a:pt x="165" y="329"/>
                  <a:pt x="165" y="328"/>
                  <a:pt x="164" y="328"/>
                </a:cubicBezTo>
                <a:cubicBezTo>
                  <a:pt x="164" y="327"/>
                  <a:pt x="164" y="327"/>
                  <a:pt x="165" y="327"/>
                </a:cubicBezTo>
                <a:cubicBezTo>
                  <a:pt x="165" y="327"/>
                  <a:pt x="167" y="326"/>
                  <a:pt x="167" y="326"/>
                </a:cubicBezTo>
                <a:cubicBezTo>
                  <a:pt x="167" y="325"/>
                  <a:pt x="167" y="325"/>
                  <a:pt x="166" y="325"/>
                </a:cubicBezTo>
                <a:cubicBezTo>
                  <a:pt x="166" y="324"/>
                  <a:pt x="165" y="325"/>
                  <a:pt x="166" y="323"/>
                </a:cubicBezTo>
                <a:cubicBezTo>
                  <a:pt x="166" y="323"/>
                  <a:pt x="166" y="323"/>
                  <a:pt x="166" y="323"/>
                </a:cubicBezTo>
                <a:cubicBezTo>
                  <a:pt x="167" y="323"/>
                  <a:pt x="167" y="323"/>
                  <a:pt x="167" y="323"/>
                </a:cubicBezTo>
                <a:cubicBezTo>
                  <a:pt x="168" y="323"/>
                  <a:pt x="168" y="323"/>
                  <a:pt x="168" y="323"/>
                </a:cubicBezTo>
                <a:cubicBezTo>
                  <a:pt x="168" y="322"/>
                  <a:pt x="170" y="322"/>
                  <a:pt x="170" y="322"/>
                </a:cubicBezTo>
                <a:cubicBezTo>
                  <a:pt x="171" y="321"/>
                  <a:pt x="171" y="321"/>
                  <a:pt x="171" y="321"/>
                </a:cubicBezTo>
                <a:cubicBezTo>
                  <a:pt x="171" y="321"/>
                  <a:pt x="171" y="320"/>
                  <a:pt x="170" y="320"/>
                </a:cubicBezTo>
                <a:cubicBezTo>
                  <a:pt x="170" y="320"/>
                  <a:pt x="170" y="320"/>
                  <a:pt x="169" y="320"/>
                </a:cubicBezTo>
                <a:cubicBezTo>
                  <a:pt x="168" y="320"/>
                  <a:pt x="166" y="320"/>
                  <a:pt x="166" y="320"/>
                </a:cubicBezTo>
                <a:cubicBezTo>
                  <a:pt x="166" y="320"/>
                  <a:pt x="166" y="320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7" y="318"/>
                  <a:pt x="168" y="317"/>
                </a:cubicBezTo>
                <a:cubicBezTo>
                  <a:pt x="169" y="316"/>
                  <a:pt x="173" y="316"/>
                  <a:pt x="175" y="315"/>
                </a:cubicBezTo>
                <a:cubicBezTo>
                  <a:pt x="176" y="315"/>
                  <a:pt x="179" y="315"/>
                  <a:pt x="179" y="315"/>
                </a:cubicBezTo>
                <a:cubicBezTo>
                  <a:pt x="180" y="315"/>
                  <a:pt x="180" y="314"/>
                  <a:pt x="179" y="314"/>
                </a:cubicBezTo>
                <a:cubicBezTo>
                  <a:pt x="179" y="313"/>
                  <a:pt x="179" y="313"/>
                  <a:pt x="178" y="313"/>
                </a:cubicBezTo>
                <a:cubicBezTo>
                  <a:pt x="177" y="313"/>
                  <a:pt x="177" y="313"/>
                  <a:pt x="176" y="313"/>
                </a:cubicBezTo>
                <a:cubicBezTo>
                  <a:pt x="176" y="313"/>
                  <a:pt x="175" y="313"/>
                  <a:pt x="174" y="314"/>
                </a:cubicBezTo>
                <a:cubicBezTo>
                  <a:pt x="173" y="314"/>
                  <a:pt x="172" y="314"/>
                  <a:pt x="171" y="314"/>
                </a:cubicBezTo>
                <a:cubicBezTo>
                  <a:pt x="170" y="314"/>
                  <a:pt x="170" y="314"/>
                  <a:pt x="169" y="314"/>
                </a:cubicBezTo>
                <a:cubicBezTo>
                  <a:pt x="169" y="315"/>
                  <a:pt x="169" y="314"/>
                  <a:pt x="169" y="314"/>
                </a:cubicBezTo>
                <a:cubicBezTo>
                  <a:pt x="170" y="313"/>
                  <a:pt x="171" y="313"/>
                  <a:pt x="171" y="313"/>
                </a:cubicBezTo>
                <a:cubicBezTo>
                  <a:pt x="172" y="313"/>
                  <a:pt x="172" y="313"/>
                  <a:pt x="173" y="313"/>
                </a:cubicBezTo>
                <a:cubicBezTo>
                  <a:pt x="174" y="312"/>
                  <a:pt x="175" y="311"/>
                  <a:pt x="176" y="310"/>
                </a:cubicBezTo>
                <a:cubicBezTo>
                  <a:pt x="177" y="310"/>
                  <a:pt x="178" y="310"/>
                  <a:pt x="178" y="309"/>
                </a:cubicBezTo>
                <a:cubicBezTo>
                  <a:pt x="179" y="309"/>
                  <a:pt x="179" y="308"/>
                  <a:pt x="179" y="308"/>
                </a:cubicBezTo>
                <a:cubicBezTo>
                  <a:pt x="179" y="307"/>
                  <a:pt x="179" y="307"/>
                  <a:pt x="179" y="307"/>
                </a:cubicBezTo>
                <a:cubicBezTo>
                  <a:pt x="179" y="306"/>
                  <a:pt x="177" y="306"/>
                  <a:pt x="176" y="306"/>
                </a:cubicBezTo>
                <a:cubicBezTo>
                  <a:pt x="176" y="306"/>
                  <a:pt x="176" y="306"/>
                  <a:pt x="176" y="306"/>
                </a:cubicBezTo>
                <a:cubicBezTo>
                  <a:pt x="175" y="306"/>
                  <a:pt x="174" y="307"/>
                  <a:pt x="174" y="307"/>
                </a:cubicBezTo>
                <a:cubicBezTo>
                  <a:pt x="173" y="307"/>
                  <a:pt x="174" y="305"/>
                  <a:pt x="174" y="305"/>
                </a:cubicBezTo>
                <a:cubicBezTo>
                  <a:pt x="174" y="304"/>
                  <a:pt x="173" y="303"/>
                  <a:pt x="173" y="302"/>
                </a:cubicBezTo>
                <a:cubicBezTo>
                  <a:pt x="172" y="302"/>
                  <a:pt x="171" y="300"/>
                  <a:pt x="170" y="300"/>
                </a:cubicBezTo>
                <a:cubicBezTo>
                  <a:pt x="169" y="300"/>
                  <a:pt x="168" y="302"/>
                  <a:pt x="168" y="303"/>
                </a:cubicBezTo>
                <a:cubicBezTo>
                  <a:pt x="167" y="303"/>
                  <a:pt x="167" y="304"/>
                  <a:pt x="167" y="304"/>
                </a:cubicBezTo>
                <a:cubicBezTo>
                  <a:pt x="167" y="305"/>
                  <a:pt x="167" y="305"/>
                  <a:pt x="166" y="306"/>
                </a:cubicBezTo>
                <a:cubicBezTo>
                  <a:pt x="166" y="307"/>
                  <a:pt x="166" y="308"/>
                  <a:pt x="165" y="309"/>
                </a:cubicBezTo>
                <a:cubicBezTo>
                  <a:pt x="164" y="309"/>
                  <a:pt x="164" y="309"/>
                  <a:pt x="164" y="309"/>
                </a:cubicBezTo>
                <a:cubicBezTo>
                  <a:pt x="164" y="310"/>
                  <a:pt x="163" y="310"/>
                  <a:pt x="163" y="310"/>
                </a:cubicBezTo>
                <a:cubicBezTo>
                  <a:pt x="163" y="311"/>
                  <a:pt x="164" y="310"/>
                  <a:pt x="164" y="310"/>
                </a:cubicBezTo>
                <a:cubicBezTo>
                  <a:pt x="165" y="311"/>
                  <a:pt x="165" y="311"/>
                  <a:pt x="165" y="311"/>
                </a:cubicBezTo>
                <a:cubicBezTo>
                  <a:pt x="165" y="311"/>
                  <a:pt x="164" y="312"/>
                  <a:pt x="164" y="313"/>
                </a:cubicBezTo>
                <a:cubicBezTo>
                  <a:pt x="164" y="313"/>
                  <a:pt x="164" y="314"/>
                  <a:pt x="164" y="315"/>
                </a:cubicBezTo>
                <a:cubicBezTo>
                  <a:pt x="163" y="316"/>
                  <a:pt x="161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59" y="314"/>
                  <a:pt x="159" y="314"/>
                  <a:pt x="159" y="314"/>
                </a:cubicBezTo>
                <a:cubicBezTo>
                  <a:pt x="159" y="314"/>
                  <a:pt x="158" y="313"/>
                  <a:pt x="158" y="313"/>
                </a:cubicBezTo>
                <a:cubicBezTo>
                  <a:pt x="157" y="313"/>
                  <a:pt x="157" y="312"/>
                  <a:pt x="157" y="312"/>
                </a:cubicBezTo>
                <a:cubicBezTo>
                  <a:pt x="156" y="312"/>
                  <a:pt x="156" y="312"/>
                  <a:pt x="155" y="311"/>
                </a:cubicBezTo>
                <a:cubicBezTo>
                  <a:pt x="155" y="311"/>
                  <a:pt x="155" y="310"/>
                  <a:pt x="155" y="309"/>
                </a:cubicBezTo>
                <a:cubicBezTo>
                  <a:pt x="155" y="309"/>
                  <a:pt x="156" y="309"/>
                  <a:pt x="156" y="308"/>
                </a:cubicBezTo>
                <a:cubicBezTo>
                  <a:pt x="157" y="307"/>
                  <a:pt x="158" y="307"/>
                  <a:pt x="159" y="307"/>
                </a:cubicBezTo>
                <a:cubicBezTo>
                  <a:pt x="160" y="307"/>
                  <a:pt x="161" y="307"/>
                  <a:pt x="161" y="306"/>
                </a:cubicBezTo>
                <a:cubicBezTo>
                  <a:pt x="163" y="305"/>
                  <a:pt x="161" y="303"/>
                  <a:pt x="160" y="302"/>
                </a:cubicBezTo>
                <a:cubicBezTo>
                  <a:pt x="159" y="302"/>
                  <a:pt x="159" y="301"/>
                  <a:pt x="158" y="301"/>
                </a:cubicBezTo>
                <a:cubicBezTo>
                  <a:pt x="158" y="301"/>
                  <a:pt x="157" y="300"/>
                  <a:pt x="156" y="300"/>
                </a:cubicBezTo>
                <a:cubicBezTo>
                  <a:pt x="156" y="300"/>
                  <a:pt x="155" y="299"/>
                  <a:pt x="154" y="299"/>
                </a:cubicBezTo>
                <a:cubicBezTo>
                  <a:pt x="154" y="300"/>
                  <a:pt x="154" y="300"/>
                  <a:pt x="155" y="301"/>
                </a:cubicBezTo>
                <a:cubicBezTo>
                  <a:pt x="155" y="302"/>
                  <a:pt x="156" y="303"/>
                  <a:pt x="156" y="303"/>
                </a:cubicBezTo>
                <a:cubicBezTo>
                  <a:pt x="155" y="304"/>
                  <a:pt x="155" y="304"/>
                  <a:pt x="156" y="305"/>
                </a:cubicBezTo>
                <a:cubicBezTo>
                  <a:pt x="156" y="305"/>
                  <a:pt x="156" y="306"/>
                  <a:pt x="156" y="307"/>
                </a:cubicBezTo>
                <a:cubicBezTo>
                  <a:pt x="156" y="307"/>
                  <a:pt x="155" y="309"/>
                  <a:pt x="155" y="309"/>
                </a:cubicBezTo>
                <a:cubicBezTo>
                  <a:pt x="154" y="310"/>
                  <a:pt x="154" y="310"/>
                  <a:pt x="154" y="310"/>
                </a:cubicBezTo>
                <a:cubicBezTo>
                  <a:pt x="153" y="311"/>
                  <a:pt x="153" y="312"/>
                  <a:pt x="153" y="314"/>
                </a:cubicBezTo>
                <a:cubicBezTo>
                  <a:pt x="153" y="315"/>
                  <a:pt x="153" y="317"/>
                  <a:pt x="153" y="318"/>
                </a:cubicBezTo>
                <a:cubicBezTo>
                  <a:pt x="153" y="319"/>
                  <a:pt x="152" y="321"/>
                  <a:pt x="152" y="321"/>
                </a:cubicBezTo>
                <a:cubicBezTo>
                  <a:pt x="151" y="322"/>
                  <a:pt x="151" y="323"/>
                  <a:pt x="150" y="325"/>
                </a:cubicBezTo>
                <a:cubicBezTo>
                  <a:pt x="149" y="327"/>
                  <a:pt x="149" y="327"/>
                  <a:pt x="149" y="327"/>
                </a:cubicBezTo>
                <a:cubicBezTo>
                  <a:pt x="148" y="328"/>
                  <a:pt x="148" y="328"/>
                  <a:pt x="148" y="328"/>
                </a:cubicBezTo>
                <a:cubicBezTo>
                  <a:pt x="147" y="329"/>
                  <a:pt x="147" y="330"/>
                  <a:pt x="147" y="330"/>
                </a:cubicBezTo>
                <a:moveTo>
                  <a:pt x="195" y="228"/>
                </a:moveTo>
                <a:cubicBezTo>
                  <a:pt x="194" y="229"/>
                  <a:pt x="194" y="229"/>
                  <a:pt x="194" y="230"/>
                </a:cubicBezTo>
                <a:cubicBezTo>
                  <a:pt x="194" y="231"/>
                  <a:pt x="194" y="232"/>
                  <a:pt x="195" y="232"/>
                </a:cubicBezTo>
                <a:cubicBezTo>
                  <a:pt x="196" y="233"/>
                  <a:pt x="197" y="233"/>
                  <a:pt x="198" y="233"/>
                </a:cubicBezTo>
                <a:cubicBezTo>
                  <a:pt x="200" y="233"/>
                  <a:pt x="201" y="233"/>
                  <a:pt x="201" y="232"/>
                </a:cubicBezTo>
                <a:cubicBezTo>
                  <a:pt x="202" y="232"/>
                  <a:pt x="203" y="231"/>
                  <a:pt x="203" y="230"/>
                </a:cubicBezTo>
                <a:cubicBezTo>
                  <a:pt x="203" y="229"/>
                  <a:pt x="202" y="229"/>
                  <a:pt x="201" y="228"/>
                </a:cubicBezTo>
                <a:cubicBezTo>
                  <a:pt x="201" y="227"/>
                  <a:pt x="200" y="227"/>
                  <a:pt x="198" y="227"/>
                </a:cubicBezTo>
                <a:cubicBezTo>
                  <a:pt x="198" y="227"/>
                  <a:pt x="198" y="227"/>
                  <a:pt x="198" y="227"/>
                </a:cubicBezTo>
                <a:cubicBezTo>
                  <a:pt x="197" y="227"/>
                  <a:pt x="196" y="227"/>
                  <a:pt x="195" y="228"/>
                </a:cubicBezTo>
                <a:moveTo>
                  <a:pt x="180" y="232"/>
                </a:moveTo>
                <a:cubicBezTo>
                  <a:pt x="181" y="231"/>
                  <a:pt x="181" y="231"/>
                  <a:pt x="181" y="230"/>
                </a:cubicBezTo>
                <a:cubicBezTo>
                  <a:pt x="181" y="229"/>
                  <a:pt x="181" y="229"/>
                  <a:pt x="180" y="228"/>
                </a:cubicBezTo>
                <a:cubicBezTo>
                  <a:pt x="179" y="227"/>
                  <a:pt x="178" y="227"/>
                  <a:pt x="176" y="227"/>
                </a:cubicBezTo>
                <a:cubicBezTo>
                  <a:pt x="176" y="227"/>
                  <a:pt x="176" y="227"/>
                  <a:pt x="176" y="227"/>
                </a:cubicBezTo>
                <a:cubicBezTo>
                  <a:pt x="175" y="227"/>
                  <a:pt x="174" y="227"/>
                  <a:pt x="173" y="228"/>
                </a:cubicBezTo>
                <a:cubicBezTo>
                  <a:pt x="172" y="229"/>
                  <a:pt x="172" y="229"/>
                  <a:pt x="172" y="230"/>
                </a:cubicBezTo>
                <a:cubicBezTo>
                  <a:pt x="172" y="231"/>
                  <a:pt x="172" y="231"/>
                  <a:pt x="173" y="232"/>
                </a:cubicBezTo>
                <a:cubicBezTo>
                  <a:pt x="174" y="233"/>
                  <a:pt x="175" y="233"/>
                  <a:pt x="176" y="233"/>
                </a:cubicBezTo>
                <a:cubicBezTo>
                  <a:pt x="178" y="233"/>
                  <a:pt x="179" y="233"/>
                  <a:pt x="180" y="232"/>
                </a:cubicBezTo>
                <a:moveTo>
                  <a:pt x="172" y="241"/>
                </a:moveTo>
                <a:cubicBezTo>
                  <a:pt x="172" y="241"/>
                  <a:pt x="172" y="242"/>
                  <a:pt x="173" y="243"/>
                </a:cubicBezTo>
                <a:cubicBezTo>
                  <a:pt x="174" y="243"/>
                  <a:pt x="175" y="244"/>
                  <a:pt x="176" y="244"/>
                </a:cubicBezTo>
                <a:cubicBezTo>
                  <a:pt x="178" y="244"/>
                  <a:pt x="179" y="243"/>
                  <a:pt x="180" y="243"/>
                </a:cubicBezTo>
                <a:cubicBezTo>
                  <a:pt x="181" y="242"/>
                  <a:pt x="181" y="241"/>
                  <a:pt x="181" y="241"/>
                </a:cubicBezTo>
                <a:cubicBezTo>
                  <a:pt x="181" y="240"/>
                  <a:pt x="181" y="239"/>
                  <a:pt x="180" y="238"/>
                </a:cubicBezTo>
                <a:cubicBezTo>
                  <a:pt x="179" y="238"/>
                  <a:pt x="178" y="237"/>
                  <a:pt x="176" y="237"/>
                </a:cubicBezTo>
                <a:cubicBezTo>
                  <a:pt x="176" y="237"/>
                  <a:pt x="176" y="237"/>
                  <a:pt x="176" y="237"/>
                </a:cubicBezTo>
                <a:cubicBezTo>
                  <a:pt x="175" y="237"/>
                  <a:pt x="174" y="238"/>
                  <a:pt x="173" y="238"/>
                </a:cubicBezTo>
                <a:cubicBezTo>
                  <a:pt x="172" y="239"/>
                  <a:pt x="172" y="240"/>
                  <a:pt x="172" y="241"/>
                </a:cubicBezTo>
                <a:moveTo>
                  <a:pt x="139" y="173"/>
                </a:moveTo>
                <a:cubicBezTo>
                  <a:pt x="139" y="173"/>
                  <a:pt x="139" y="169"/>
                  <a:pt x="140" y="165"/>
                </a:cubicBezTo>
                <a:cubicBezTo>
                  <a:pt x="140" y="160"/>
                  <a:pt x="141" y="154"/>
                  <a:pt x="143" y="149"/>
                </a:cubicBezTo>
                <a:cubicBezTo>
                  <a:pt x="144" y="145"/>
                  <a:pt x="145" y="142"/>
                  <a:pt x="147" y="139"/>
                </a:cubicBezTo>
                <a:cubicBezTo>
                  <a:pt x="148" y="138"/>
                  <a:pt x="149" y="137"/>
                  <a:pt x="150" y="136"/>
                </a:cubicBezTo>
                <a:cubicBezTo>
                  <a:pt x="148" y="129"/>
                  <a:pt x="147" y="125"/>
                  <a:pt x="147" y="125"/>
                </a:cubicBezTo>
                <a:cubicBezTo>
                  <a:pt x="146" y="124"/>
                  <a:pt x="147" y="122"/>
                  <a:pt x="148" y="122"/>
                </a:cubicBezTo>
                <a:cubicBezTo>
                  <a:pt x="149" y="121"/>
                  <a:pt x="151" y="122"/>
                  <a:pt x="151" y="123"/>
                </a:cubicBezTo>
                <a:cubicBezTo>
                  <a:pt x="152" y="123"/>
                  <a:pt x="157" y="136"/>
                  <a:pt x="157" y="161"/>
                </a:cubicBezTo>
                <a:cubicBezTo>
                  <a:pt x="156" y="173"/>
                  <a:pt x="155" y="188"/>
                  <a:pt x="150" y="206"/>
                </a:cubicBezTo>
                <a:cubicBezTo>
                  <a:pt x="150" y="207"/>
                  <a:pt x="149" y="208"/>
                  <a:pt x="148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6" y="207"/>
                  <a:pt x="145" y="206"/>
                  <a:pt x="145" y="205"/>
                </a:cubicBezTo>
                <a:cubicBezTo>
                  <a:pt x="150" y="187"/>
                  <a:pt x="151" y="172"/>
                  <a:pt x="152" y="160"/>
                </a:cubicBezTo>
                <a:cubicBezTo>
                  <a:pt x="152" y="153"/>
                  <a:pt x="151" y="147"/>
                  <a:pt x="151" y="142"/>
                </a:cubicBezTo>
                <a:cubicBezTo>
                  <a:pt x="150" y="143"/>
                  <a:pt x="150" y="144"/>
                  <a:pt x="149" y="146"/>
                </a:cubicBezTo>
                <a:cubicBezTo>
                  <a:pt x="148" y="149"/>
                  <a:pt x="147" y="152"/>
                  <a:pt x="146" y="156"/>
                </a:cubicBezTo>
                <a:cubicBezTo>
                  <a:pt x="144" y="164"/>
                  <a:pt x="144" y="171"/>
                  <a:pt x="144" y="173"/>
                </a:cubicBezTo>
                <a:cubicBezTo>
                  <a:pt x="144" y="173"/>
                  <a:pt x="144" y="173"/>
                  <a:pt x="144" y="173"/>
                </a:cubicBezTo>
                <a:cubicBezTo>
                  <a:pt x="143" y="174"/>
                  <a:pt x="142" y="175"/>
                  <a:pt x="141" y="175"/>
                </a:cubicBezTo>
                <a:cubicBezTo>
                  <a:pt x="141" y="175"/>
                  <a:pt x="141" y="175"/>
                  <a:pt x="141" y="175"/>
                </a:cubicBezTo>
                <a:cubicBezTo>
                  <a:pt x="140" y="175"/>
                  <a:pt x="139" y="174"/>
                  <a:pt x="139" y="173"/>
                </a:cubicBezTo>
                <a:moveTo>
                  <a:pt x="157" y="225"/>
                </a:moveTo>
                <a:cubicBezTo>
                  <a:pt x="157" y="224"/>
                  <a:pt x="158" y="223"/>
                  <a:pt x="160" y="223"/>
                </a:cubicBezTo>
                <a:cubicBezTo>
                  <a:pt x="161" y="223"/>
                  <a:pt x="162" y="224"/>
                  <a:pt x="162" y="225"/>
                </a:cubicBezTo>
                <a:cubicBezTo>
                  <a:pt x="162" y="246"/>
                  <a:pt x="162" y="246"/>
                  <a:pt x="162" y="246"/>
                </a:cubicBezTo>
                <a:cubicBezTo>
                  <a:pt x="162" y="247"/>
                  <a:pt x="161" y="248"/>
                  <a:pt x="160" y="248"/>
                </a:cubicBezTo>
                <a:cubicBezTo>
                  <a:pt x="158" y="248"/>
                  <a:pt x="157" y="247"/>
                  <a:pt x="157" y="246"/>
                </a:cubicBezTo>
                <a:lnTo>
                  <a:pt x="157" y="225"/>
                </a:lnTo>
                <a:close/>
                <a:moveTo>
                  <a:pt x="167" y="123"/>
                </a:moveTo>
                <a:cubicBezTo>
                  <a:pt x="167" y="123"/>
                  <a:pt x="167" y="123"/>
                  <a:pt x="167" y="123"/>
                </a:cubicBezTo>
                <a:cubicBezTo>
                  <a:pt x="168" y="122"/>
                  <a:pt x="169" y="121"/>
                  <a:pt x="171" y="122"/>
                </a:cubicBezTo>
                <a:cubicBezTo>
                  <a:pt x="172" y="122"/>
                  <a:pt x="172" y="124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6"/>
                  <a:pt x="171" y="126"/>
                  <a:pt x="171" y="127"/>
                </a:cubicBezTo>
                <a:cubicBezTo>
                  <a:pt x="171" y="129"/>
                  <a:pt x="170" y="131"/>
                  <a:pt x="169" y="134"/>
                </a:cubicBezTo>
                <a:cubicBezTo>
                  <a:pt x="169" y="134"/>
                  <a:pt x="169" y="135"/>
                  <a:pt x="169" y="136"/>
                </a:cubicBezTo>
                <a:cubicBezTo>
                  <a:pt x="170" y="137"/>
                  <a:pt x="171" y="138"/>
                  <a:pt x="171" y="139"/>
                </a:cubicBezTo>
                <a:cubicBezTo>
                  <a:pt x="173" y="140"/>
                  <a:pt x="173" y="142"/>
                  <a:pt x="174" y="144"/>
                </a:cubicBezTo>
                <a:cubicBezTo>
                  <a:pt x="176" y="148"/>
                  <a:pt x="177" y="152"/>
                  <a:pt x="178" y="157"/>
                </a:cubicBezTo>
                <a:cubicBezTo>
                  <a:pt x="180" y="165"/>
                  <a:pt x="180" y="173"/>
                  <a:pt x="180" y="173"/>
                </a:cubicBezTo>
                <a:cubicBezTo>
                  <a:pt x="180" y="174"/>
                  <a:pt x="179" y="175"/>
                  <a:pt x="178" y="175"/>
                </a:cubicBezTo>
                <a:cubicBezTo>
                  <a:pt x="178" y="175"/>
                  <a:pt x="178" y="175"/>
                  <a:pt x="178" y="175"/>
                </a:cubicBezTo>
                <a:cubicBezTo>
                  <a:pt x="176" y="175"/>
                  <a:pt x="175" y="174"/>
                  <a:pt x="175" y="173"/>
                </a:cubicBezTo>
                <a:cubicBezTo>
                  <a:pt x="175" y="173"/>
                  <a:pt x="175" y="173"/>
                  <a:pt x="175" y="173"/>
                </a:cubicBezTo>
                <a:cubicBezTo>
                  <a:pt x="175" y="172"/>
                  <a:pt x="175" y="172"/>
                  <a:pt x="175" y="172"/>
                </a:cubicBezTo>
                <a:cubicBezTo>
                  <a:pt x="175" y="172"/>
                  <a:pt x="175" y="172"/>
                  <a:pt x="175" y="171"/>
                </a:cubicBezTo>
                <a:cubicBezTo>
                  <a:pt x="175" y="170"/>
                  <a:pt x="175" y="168"/>
                  <a:pt x="174" y="166"/>
                </a:cubicBezTo>
                <a:cubicBezTo>
                  <a:pt x="174" y="161"/>
                  <a:pt x="173" y="155"/>
                  <a:pt x="171" y="150"/>
                </a:cubicBezTo>
                <a:cubicBezTo>
                  <a:pt x="170" y="147"/>
                  <a:pt x="169" y="144"/>
                  <a:pt x="168" y="142"/>
                </a:cubicBezTo>
                <a:cubicBezTo>
                  <a:pt x="167" y="147"/>
                  <a:pt x="167" y="153"/>
                  <a:pt x="167" y="160"/>
                </a:cubicBezTo>
                <a:cubicBezTo>
                  <a:pt x="167" y="172"/>
                  <a:pt x="169" y="187"/>
                  <a:pt x="173" y="205"/>
                </a:cubicBezTo>
                <a:cubicBezTo>
                  <a:pt x="174" y="206"/>
                  <a:pt x="173" y="207"/>
                  <a:pt x="172" y="208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70" y="208"/>
                  <a:pt x="169" y="207"/>
                  <a:pt x="169" y="206"/>
                </a:cubicBezTo>
                <a:cubicBezTo>
                  <a:pt x="164" y="188"/>
                  <a:pt x="162" y="173"/>
                  <a:pt x="162" y="161"/>
                </a:cubicBezTo>
                <a:cubicBezTo>
                  <a:pt x="162" y="136"/>
                  <a:pt x="167" y="123"/>
                  <a:pt x="167" y="123"/>
                </a:cubicBezTo>
                <a:moveTo>
                  <a:pt x="167" y="241"/>
                </a:moveTo>
                <a:cubicBezTo>
                  <a:pt x="167" y="238"/>
                  <a:pt x="168" y="236"/>
                  <a:pt x="170" y="235"/>
                </a:cubicBezTo>
                <a:cubicBezTo>
                  <a:pt x="170" y="235"/>
                  <a:pt x="170" y="235"/>
                  <a:pt x="170" y="235"/>
                </a:cubicBezTo>
                <a:cubicBezTo>
                  <a:pt x="169" y="234"/>
                  <a:pt x="167" y="232"/>
                  <a:pt x="167" y="230"/>
                </a:cubicBezTo>
                <a:cubicBezTo>
                  <a:pt x="167" y="228"/>
                  <a:pt x="169" y="226"/>
                  <a:pt x="170" y="225"/>
                </a:cubicBezTo>
                <a:cubicBezTo>
                  <a:pt x="172" y="223"/>
                  <a:pt x="174" y="223"/>
                  <a:pt x="176" y="223"/>
                </a:cubicBezTo>
                <a:cubicBezTo>
                  <a:pt x="179" y="223"/>
                  <a:pt x="181" y="223"/>
                  <a:pt x="183" y="225"/>
                </a:cubicBezTo>
                <a:cubicBezTo>
                  <a:pt x="184" y="226"/>
                  <a:pt x="185" y="228"/>
                  <a:pt x="185" y="230"/>
                </a:cubicBezTo>
                <a:cubicBezTo>
                  <a:pt x="185" y="232"/>
                  <a:pt x="184" y="234"/>
                  <a:pt x="183" y="235"/>
                </a:cubicBezTo>
                <a:cubicBezTo>
                  <a:pt x="183" y="235"/>
                  <a:pt x="183" y="235"/>
                  <a:pt x="183" y="235"/>
                </a:cubicBezTo>
                <a:cubicBezTo>
                  <a:pt x="185" y="236"/>
                  <a:pt x="186" y="238"/>
                  <a:pt x="186" y="241"/>
                </a:cubicBezTo>
                <a:cubicBezTo>
                  <a:pt x="186" y="243"/>
                  <a:pt x="185" y="245"/>
                  <a:pt x="183" y="246"/>
                </a:cubicBezTo>
                <a:cubicBezTo>
                  <a:pt x="181" y="247"/>
                  <a:pt x="179" y="248"/>
                  <a:pt x="176" y="248"/>
                </a:cubicBezTo>
                <a:cubicBezTo>
                  <a:pt x="174" y="248"/>
                  <a:pt x="172" y="247"/>
                  <a:pt x="170" y="246"/>
                </a:cubicBezTo>
                <a:cubicBezTo>
                  <a:pt x="168" y="245"/>
                  <a:pt x="167" y="243"/>
                  <a:pt x="167" y="241"/>
                </a:cubicBezTo>
                <a:moveTo>
                  <a:pt x="189" y="173"/>
                </a:moveTo>
                <a:cubicBezTo>
                  <a:pt x="189" y="168"/>
                  <a:pt x="189" y="165"/>
                  <a:pt x="189" y="161"/>
                </a:cubicBezTo>
                <a:cubicBezTo>
                  <a:pt x="189" y="160"/>
                  <a:pt x="191" y="159"/>
                  <a:pt x="192" y="159"/>
                </a:cubicBezTo>
                <a:cubicBezTo>
                  <a:pt x="193" y="159"/>
                  <a:pt x="194" y="161"/>
                  <a:pt x="194" y="162"/>
                </a:cubicBezTo>
                <a:cubicBezTo>
                  <a:pt x="194" y="165"/>
                  <a:pt x="194" y="169"/>
                  <a:pt x="194" y="173"/>
                </a:cubicBezTo>
                <a:cubicBezTo>
                  <a:pt x="194" y="179"/>
                  <a:pt x="194" y="187"/>
                  <a:pt x="195" y="197"/>
                </a:cubicBezTo>
                <a:cubicBezTo>
                  <a:pt x="195" y="198"/>
                  <a:pt x="194" y="199"/>
                  <a:pt x="193" y="199"/>
                </a:cubicBezTo>
                <a:cubicBezTo>
                  <a:pt x="193" y="199"/>
                  <a:pt x="193" y="199"/>
                  <a:pt x="193" y="199"/>
                </a:cubicBezTo>
                <a:cubicBezTo>
                  <a:pt x="192" y="199"/>
                  <a:pt x="191" y="199"/>
                  <a:pt x="190" y="197"/>
                </a:cubicBezTo>
                <a:cubicBezTo>
                  <a:pt x="189" y="188"/>
                  <a:pt x="189" y="180"/>
                  <a:pt x="189" y="173"/>
                </a:cubicBezTo>
                <a:moveTo>
                  <a:pt x="190" y="230"/>
                </a:moveTo>
                <a:cubicBezTo>
                  <a:pt x="190" y="226"/>
                  <a:pt x="194" y="223"/>
                  <a:pt x="198" y="223"/>
                </a:cubicBezTo>
                <a:cubicBezTo>
                  <a:pt x="202" y="223"/>
                  <a:pt x="205" y="225"/>
                  <a:pt x="206" y="227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228"/>
                  <a:pt x="207" y="230"/>
                  <a:pt x="207" y="232"/>
                </a:cubicBezTo>
                <a:cubicBezTo>
                  <a:pt x="207" y="236"/>
                  <a:pt x="205" y="243"/>
                  <a:pt x="196" y="248"/>
                </a:cubicBezTo>
                <a:cubicBezTo>
                  <a:pt x="196" y="248"/>
                  <a:pt x="195" y="248"/>
                  <a:pt x="195" y="248"/>
                </a:cubicBezTo>
                <a:cubicBezTo>
                  <a:pt x="194" y="248"/>
                  <a:pt x="193" y="248"/>
                  <a:pt x="193" y="247"/>
                </a:cubicBezTo>
                <a:cubicBezTo>
                  <a:pt x="192" y="246"/>
                  <a:pt x="193" y="245"/>
                  <a:pt x="194" y="244"/>
                </a:cubicBezTo>
                <a:cubicBezTo>
                  <a:pt x="198" y="241"/>
                  <a:pt x="201" y="239"/>
                  <a:pt x="202" y="237"/>
                </a:cubicBezTo>
                <a:cubicBezTo>
                  <a:pt x="201" y="237"/>
                  <a:pt x="200" y="237"/>
                  <a:pt x="198" y="237"/>
                </a:cubicBezTo>
                <a:cubicBezTo>
                  <a:pt x="194" y="237"/>
                  <a:pt x="190" y="234"/>
                  <a:pt x="190" y="230"/>
                </a:cubicBezTo>
                <a:moveTo>
                  <a:pt x="209" y="199"/>
                </a:moveTo>
                <a:cubicBezTo>
                  <a:pt x="208" y="199"/>
                  <a:pt x="206" y="199"/>
                  <a:pt x="206" y="197"/>
                </a:cubicBezTo>
                <a:cubicBezTo>
                  <a:pt x="205" y="188"/>
                  <a:pt x="205" y="180"/>
                  <a:pt x="205" y="173"/>
                </a:cubicBezTo>
                <a:cubicBezTo>
                  <a:pt x="205" y="168"/>
                  <a:pt x="205" y="165"/>
                  <a:pt x="205" y="161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5" y="160"/>
                  <a:pt x="206" y="159"/>
                  <a:pt x="208" y="159"/>
                </a:cubicBezTo>
                <a:cubicBezTo>
                  <a:pt x="209" y="159"/>
                  <a:pt x="210" y="161"/>
                  <a:pt x="210" y="162"/>
                </a:cubicBezTo>
                <a:cubicBezTo>
                  <a:pt x="210" y="165"/>
                  <a:pt x="209" y="169"/>
                  <a:pt x="209" y="173"/>
                </a:cubicBezTo>
                <a:cubicBezTo>
                  <a:pt x="209" y="179"/>
                  <a:pt x="210" y="187"/>
                  <a:pt x="211" y="197"/>
                </a:cubicBezTo>
                <a:cubicBezTo>
                  <a:pt x="211" y="198"/>
                  <a:pt x="210" y="199"/>
                  <a:pt x="209" y="199"/>
                </a:cubicBezTo>
                <a:cubicBezTo>
                  <a:pt x="209" y="199"/>
                  <a:pt x="209" y="199"/>
                  <a:pt x="209" y="199"/>
                </a:cubicBezTo>
                <a:moveTo>
                  <a:pt x="210" y="245"/>
                </a:moveTo>
                <a:cubicBezTo>
                  <a:pt x="210" y="244"/>
                  <a:pt x="212" y="243"/>
                  <a:pt x="213" y="243"/>
                </a:cubicBezTo>
                <a:cubicBezTo>
                  <a:pt x="214" y="244"/>
                  <a:pt x="215" y="244"/>
                  <a:pt x="216" y="244"/>
                </a:cubicBezTo>
                <a:cubicBezTo>
                  <a:pt x="216" y="244"/>
                  <a:pt x="216" y="244"/>
                  <a:pt x="216" y="244"/>
                </a:cubicBezTo>
                <a:cubicBezTo>
                  <a:pt x="218" y="244"/>
                  <a:pt x="220" y="243"/>
                  <a:pt x="221" y="243"/>
                </a:cubicBezTo>
                <a:cubicBezTo>
                  <a:pt x="222" y="242"/>
                  <a:pt x="223" y="241"/>
                  <a:pt x="223" y="240"/>
                </a:cubicBezTo>
                <a:cubicBezTo>
                  <a:pt x="223" y="240"/>
                  <a:pt x="223" y="240"/>
                  <a:pt x="223" y="240"/>
                </a:cubicBezTo>
                <a:cubicBezTo>
                  <a:pt x="223" y="238"/>
                  <a:pt x="222" y="238"/>
                  <a:pt x="221" y="237"/>
                </a:cubicBezTo>
                <a:cubicBezTo>
                  <a:pt x="220" y="236"/>
                  <a:pt x="218" y="236"/>
                  <a:pt x="216" y="236"/>
                </a:cubicBezTo>
                <a:cubicBezTo>
                  <a:pt x="216" y="236"/>
                  <a:pt x="215" y="236"/>
                  <a:pt x="215" y="236"/>
                </a:cubicBezTo>
                <a:cubicBezTo>
                  <a:pt x="215" y="236"/>
                  <a:pt x="215" y="236"/>
                  <a:pt x="215" y="236"/>
                </a:cubicBezTo>
                <a:cubicBezTo>
                  <a:pt x="214" y="236"/>
                  <a:pt x="214" y="236"/>
                  <a:pt x="213" y="236"/>
                </a:cubicBezTo>
                <a:cubicBezTo>
                  <a:pt x="212" y="236"/>
                  <a:pt x="212" y="235"/>
                  <a:pt x="212" y="234"/>
                </a:cubicBezTo>
                <a:cubicBezTo>
                  <a:pt x="212" y="226"/>
                  <a:pt x="212" y="226"/>
                  <a:pt x="212" y="226"/>
                </a:cubicBezTo>
                <a:cubicBezTo>
                  <a:pt x="212" y="224"/>
                  <a:pt x="213" y="224"/>
                  <a:pt x="214" y="224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224" y="224"/>
                  <a:pt x="225" y="224"/>
                  <a:pt x="225" y="226"/>
                </a:cubicBezTo>
                <a:cubicBezTo>
                  <a:pt x="225" y="227"/>
                  <a:pt x="224" y="228"/>
                  <a:pt x="223" y="228"/>
                </a:cubicBezTo>
                <a:cubicBezTo>
                  <a:pt x="217" y="228"/>
                  <a:pt x="217" y="228"/>
                  <a:pt x="217" y="228"/>
                </a:cubicBezTo>
                <a:cubicBezTo>
                  <a:pt x="217" y="232"/>
                  <a:pt x="217" y="232"/>
                  <a:pt x="217" y="232"/>
                </a:cubicBezTo>
                <a:cubicBezTo>
                  <a:pt x="218" y="232"/>
                  <a:pt x="221" y="232"/>
                  <a:pt x="223" y="233"/>
                </a:cubicBezTo>
                <a:cubicBezTo>
                  <a:pt x="225" y="234"/>
                  <a:pt x="227" y="237"/>
                  <a:pt x="227" y="240"/>
                </a:cubicBezTo>
                <a:cubicBezTo>
                  <a:pt x="227" y="240"/>
                  <a:pt x="227" y="240"/>
                  <a:pt x="227" y="241"/>
                </a:cubicBezTo>
                <a:cubicBezTo>
                  <a:pt x="227" y="243"/>
                  <a:pt x="225" y="245"/>
                  <a:pt x="223" y="246"/>
                </a:cubicBezTo>
                <a:cubicBezTo>
                  <a:pt x="221" y="247"/>
                  <a:pt x="219" y="248"/>
                  <a:pt x="216" y="248"/>
                </a:cubicBezTo>
                <a:cubicBezTo>
                  <a:pt x="216" y="248"/>
                  <a:pt x="216" y="248"/>
                  <a:pt x="216" y="248"/>
                </a:cubicBezTo>
                <a:cubicBezTo>
                  <a:pt x="214" y="248"/>
                  <a:pt x="213" y="248"/>
                  <a:pt x="211" y="247"/>
                </a:cubicBezTo>
                <a:cubicBezTo>
                  <a:pt x="210" y="247"/>
                  <a:pt x="210" y="246"/>
                  <a:pt x="210" y="245"/>
                </a:cubicBezTo>
                <a:moveTo>
                  <a:pt x="227" y="208"/>
                </a:moveTo>
                <a:cubicBezTo>
                  <a:pt x="226" y="208"/>
                  <a:pt x="225" y="207"/>
                  <a:pt x="225" y="206"/>
                </a:cubicBezTo>
                <a:cubicBezTo>
                  <a:pt x="225" y="176"/>
                  <a:pt x="225" y="176"/>
                  <a:pt x="225" y="176"/>
                </a:cubicBezTo>
                <a:cubicBezTo>
                  <a:pt x="217" y="176"/>
                  <a:pt x="217" y="176"/>
                  <a:pt x="217" y="176"/>
                </a:cubicBezTo>
                <a:cubicBezTo>
                  <a:pt x="216" y="176"/>
                  <a:pt x="215" y="174"/>
                  <a:pt x="215" y="173"/>
                </a:cubicBezTo>
                <a:cubicBezTo>
                  <a:pt x="215" y="172"/>
                  <a:pt x="216" y="171"/>
                  <a:pt x="217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5" y="161"/>
                  <a:pt x="225" y="161"/>
                  <a:pt x="225" y="161"/>
                </a:cubicBezTo>
                <a:cubicBezTo>
                  <a:pt x="217" y="161"/>
                  <a:pt x="217" y="161"/>
                  <a:pt x="217" y="161"/>
                </a:cubicBezTo>
                <a:cubicBezTo>
                  <a:pt x="216" y="161"/>
                  <a:pt x="215" y="160"/>
                  <a:pt x="215" y="159"/>
                </a:cubicBezTo>
                <a:cubicBezTo>
                  <a:pt x="215" y="157"/>
                  <a:pt x="216" y="156"/>
                  <a:pt x="217" y="156"/>
                </a:cubicBezTo>
                <a:cubicBezTo>
                  <a:pt x="225" y="156"/>
                  <a:pt x="225" y="156"/>
                  <a:pt x="225" y="156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217" y="147"/>
                  <a:pt x="217" y="147"/>
                  <a:pt x="217" y="147"/>
                </a:cubicBezTo>
                <a:cubicBezTo>
                  <a:pt x="216" y="147"/>
                  <a:pt x="215" y="146"/>
                  <a:pt x="215" y="144"/>
                </a:cubicBezTo>
                <a:cubicBezTo>
                  <a:pt x="215" y="143"/>
                  <a:pt x="216" y="142"/>
                  <a:pt x="217" y="142"/>
                </a:cubicBezTo>
                <a:cubicBezTo>
                  <a:pt x="220" y="142"/>
                  <a:pt x="220" y="142"/>
                  <a:pt x="220" y="142"/>
                </a:cubicBezTo>
                <a:cubicBezTo>
                  <a:pt x="220" y="141"/>
                  <a:pt x="220" y="140"/>
                  <a:pt x="220" y="139"/>
                </a:cubicBezTo>
                <a:cubicBezTo>
                  <a:pt x="220" y="136"/>
                  <a:pt x="220" y="131"/>
                  <a:pt x="218" y="125"/>
                </a:cubicBezTo>
                <a:cubicBezTo>
                  <a:pt x="217" y="124"/>
                  <a:pt x="218" y="122"/>
                  <a:pt x="219" y="122"/>
                </a:cubicBezTo>
                <a:cubicBezTo>
                  <a:pt x="220" y="121"/>
                  <a:pt x="222" y="122"/>
                  <a:pt x="222" y="123"/>
                </a:cubicBezTo>
                <a:cubicBezTo>
                  <a:pt x="225" y="130"/>
                  <a:pt x="225" y="135"/>
                  <a:pt x="225" y="139"/>
                </a:cubicBezTo>
                <a:cubicBezTo>
                  <a:pt x="225" y="140"/>
                  <a:pt x="225" y="141"/>
                  <a:pt x="225" y="142"/>
                </a:cubicBezTo>
                <a:cubicBezTo>
                  <a:pt x="230" y="142"/>
                  <a:pt x="230" y="142"/>
                  <a:pt x="230" y="142"/>
                </a:cubicBezTo>
                <a:cubicBezTo>
                  <a:pt x="229" y="141"/>
                  <a:pt x="229" y="140"/>
                  <a:pt x="229" y="139"/>
                </a:cubicBezTo>
                <a:cubicBezTo>
                  <a:pt x="229" y="135"/>
                  <a:pt x="230" y="130"/>
                  <a:pt x="232" y="123"/>
                </a:cubicBezTo>
                <a:cubicBezTo>
                  <a:pt x="233" y="122"/>
                  <a:pt x="234" y="121"/>
                  <a:pt x="236" y="122"/>
                </a:cubicBezTo>
                <a:cubicBezTo>
                  <a:pt x="237" y="122"/>
                  <a:pt x="238" y="124"/>
                  <a:pt x="237" y="125"/>
                </a:cubicBezTo>
                <a:cubicBezTo>
                  <a:pt x="235" y="131"/>
                  <a:pt x="234" y="136"/>
                  <a:pt x="234" y="139"/>
                </a:cubicBezTo>
                <a:cubicBezTo>
                  <a:pt x="234" y="140"/>
                  <a:pt x="234" y="141"/>
                  <a:pt x="234" y="142"/>
                </a:cubicBezTo>
                <a:cubicBezTo>
                  <a:pt x="237" y="142"/>
                  <a:pt x="237" y="142"/>
                  <a:pt x="237" y="142"/>
                </a:cubicBezTo>
                <a:cubicBezTo>
                  <a:pt x="239" y="142"/>
                  <a:pt x="240" y="143"/>
                  <a:pt x="240" y="144"/>
                </a:cubicBezTo>
                <a:cubicBezTo>
                  <a:pt x="240" y="146"/>
                  <a:pt x="239" y="147"/>
                  <a:pt x="237" y="1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0" y="156"/>
                  <a:pt x="230" y="156"/>
                  <a:pt x="230" y="156"/>
                </a:cubicBezTo>
                <a:cubicBezTo>
                  <a:pt x="237" y="156"/>
                  <a:pt x="237" y="156"/>
                  <a:pt x="237" y="156"/>
                </a:cubicBezTo>
                <a:cubicBezTo>
                  <a:pt x="239" y="156"/>
                  <a:pt x="240" y="157"/>
                  <a:pt x="240" y="159"/>
                </a:cubicBezTo>
                <a:cubicBezTo>
                  <a:pt x="240" y="160"/>
                  <a:pt x="239" y="161"/>
                  <a:pt x="237" y="161"/>
                </a:cubicBezTo>
                <a:cubicBezTo>
                  <a:pt x="230" y="161"/>
                  <a:pt x="230" y="161"/>
                  <a:pt x="230" y="161"/>
                </a:cubicBezTo>
                <a:cubicBezTo>
                  <a:pt x="230" y="171"/>
                  <a:pt x="230" y="171"/>
                  <a:pt x="230" y="171"/>
                </a:cubicBezTo>
                <a:cubicBezTo>
                  <a:pt x="237" y="171"/>
                  <a:pt x="237" y="171"/>
                  <a:pt x="237" y="171"/>
                </a:cubicBezTo>
                <a:cubicBezTo>
                  <a:pt x="239" y="171"/>
                  <a:pt x="240" y="172"/>
                  <a:pt x="240" y="173"/>
                </a:cubicBezTo>
                <a:cubicBezTo>
                  <a:pt x="240" y="174"/>
                  <a:pt x="239" y="176"/>
                  <a:pt x="237" y="176"/>
                </a:cubicBezTo>
                <a:cubicBezTo>
                  <a:pt x="230" y="176"/>
                  <a:pt x="230" y="176"/>
                  <a:pt x="230" y="176"/>
                </a:cubicBezTo>
                <a:cubicBezTo>
                  <a:pt x="230" y="206"/>
                  <a:pt x="230" y="206"/>
                  <a:pt x="230" y="206"/>
                </a:cubicBezTo>
                <a:cubicBezTo>
                  <a:pt x="230" y="207"/>
                  <a:pt x="229" y="208"/>
                  <a:pt x="227" y="208"/>
                </a:cubicBezTo>
                <a:moveTo>
                  <a:pt x="213" y="140"/>
                </a:moveTo>
                <a:cubicBezTo>
                  <a:pt x="213" y="143"/>
                  <a:pt x="213" y="146"/>
                  <a:pt x="212" y="148"/>
                </a:cubicBezTo>
                <a:cubicBezTo>
                  <a:pt x="212" y="150"/>
                  <a:pt x="211" y="150"/>
                  <a:pt x="210" y="150"/>
                </a:cubicBezTo>
                <a:cubicBezTo>
                  <a:pt x="209" y="150"/>
                  <a:pt x="209" y="150"/>
                  <a:pt x="209" y="150"/>
                </a:cubicBezTo>
                <a:cubicBezTo>
                  <a:pt x="208" y="150"/>
                  <a:pt x="207" y="149"/>
                  <a:pt x="208" y="148"/>
                </a:cubicBezTo>
                <a:cubicBezTo>
                  <a:pt x="208" y="145"/>
                  <a:pt x="208" y="142"/>
                  <a:pt x="208" y="140"/>
                </a:cubicBezTo>
                <a:cubicBezTo>
                  <a:pt x="208" y="136"/>
                  <a:pt x="208" y="131"/>
                  <a:pt x="205" y="125"/>
                </a:cubicBezTo>
                <a:cubicBezTo>
                  <a:pt x="205" y="124"/>
                  <a:pt x="206" y="122"/>
                  <a:pt x="207" y="122"/>
                </a:cubicBezTo>
                <a:cubicBezTo>
                  <a:pt x="208" y="121"/>
                  <a:pt x="210" y="122"/>
                  <a:pt x="210" y="123"/>
                </a:cubicBezTo>
                <a:cubicBezTo>
                  <a:pt x="212" y="130"/>
                  <a:pt x="213" y="135"/>
                  <a:pt x="213" y="140"/>
                </a:cubicBezTo>
                <a:moveTo>
                  <a:pt x="205" y="139"/>
                </a:moveTo>
                <a:cubicBezTo>
                  <a:pt x="205" y="142"/>
                  <a:pt x="205" y="145"/>
                  <a:pt x="204" y="147"/>
                </a:cubicBezTo>
                <a:cubicBezTo>
                  <a:pt x="204" y="150"/>
                  <a:pt x="204" y="152"/>
                  <a:pt x="203" y="155"/>
                </a:cubicBezTo>
                <a:cubicBezTo>
                  <a:pt x="202" y="160"/>
                  <a:pt x="202" y="165"/>
                  <a:pt x="202" y="173"/>
                </a:cubicBezTo>
                <a:cubicBezTo>
                  <a:pt x="202" y="181"/>
                  <a:pt x="202" y="191"/>
                  <a:pt x="205" y="205"/>
                </a:cubicBezTo>
                <a:cubicBezTo>
                  <a:pt x="205" y="206"/>
                  <a:pt x="204" y="208"/>
                  <a:pt x="202" y="208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01" y="208"/>
                  <a:pt x="200" y="207"/>
                  <a:pt x="200" y="206"/>
                </a:cubicBezTo>
                <a:cubicBezTo>
                  <a:pt x="197" y="192"/>
                  <a:pt x="197" y="181"/>
                  <a:pt x="197" y="173"/>
                </a:cubicBezTo>
                <a:cubicBezTo>
                  <a:pt x="197" y="165"/>
                  <a:pt x="197" y="159"/>
                  <a:pt x="198" y="154"/>
                </a:cubicBezTo>
                <a:cubicBezTo>
                  <a:pt x="199" y="151"/>
                  <a:pt x="199" y="149"/>
                  <a:pt x="200" y="146"/>
                </a:cubicBezTo>
                <a:cubicBezTo>
                  <a:pt x="200" y="144"/>
                  <a:pt x="200" y="142"/>
                  <a:pt x="200" y="139"/>
                </a:cubicBezTo>
                <a:cubicBezTo>
                  <a:pt x="200" y="136"/>
                  <a:pt x="200" y="131"/>
                  <a:pt x="198" y="125"/>
                </a:cubicBezTo>
                <a:cubicBezTo>
                  <a:pt x="197" y="124"/>
                  <a:pt x="198" y="122"/>
                  <a:pt x="199" y="122"/>
                </a:cubicBezTo>
                <a:cubicBezTo>
                  <a:pt x="200" y="121"/>
                  <a:pt x="202" y="122"/>
                  <a:pt x="202" y="123"/>
                </a:cubicBezTo>
                <a:cubicBezTo>
                  <a:pt x="204" y="130"/>
                  <a:pt x="205" y="135"/>
                  <a:pt x="205" y="139"/>
                </a:cubicBezTo>
                <a:moveTo>
                  <a:pt x="197" y="140"/>
                </a:moveTo>
                <a:cubicBezTo>
                  <a:pt x="197" y="143"/>
                  <a:pt x="197" y="146"/>
                  <a:pt x="196" y="148"/>
                </a:cubicBezTo>
                <a:cubicBezTo>
                  <a:pt x="196" y="150"/>
                  <a:pt x="195" y="150"/>
                  <a:pt x="194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2" y="150"/>
                  <a:pt x="191" y="149"/>
                  <a:pt x="192" y="148"/>
                </a:cubicBezTo>
                <a:cubicBezTo>
                  <a:pt x="192" y="145"/>
                  <a:pt x="192" y="142"/>
                  <a:pt x="192" y="140"/>
                </a:cubicBezTo>
                <a:cubicBezTo>
                  <a:pt x="192" y="136"/>
                  <a:pt x="192" y="131"/>
                  <a:pt x="190" y="125"/>
                </a:cubicBezTo>
                <a:cubicBezTo>
                  <a:pt x="189" y="124"/>
                  <a:pt x="190" y="122"/>
                  <a:pt x="191" y="122"/>
                </a:cubicBezTo>
                <a:cubicBezTo>
                  <a:pt x="192" y="121"/>
                  <a:pt x="194" y="122"/>
                  <a:pt x="194" y="123"/>
                </a:cubicBezTo>
                <a:cubicBezTo>
                  <a:pt x="196" y="130"/>
                  <a:pt x="197" y="135"/>
                  <a:pt x="197" y="140"/>
                </a:cubicBezTo>
                <a:moveTo>
                  <a:pt x="118" y="178"/>
                </a:moveTo>
                <a:cubicBezTo>
                  <a:pt x="118" y="193"/>
                  <a:pt x="121" y="209"/>
                  <a:pt x="130" y="224"/>
                </a:cubicBezTo>
                <a:cubicBezTo>
                  <a:pt x="149" y="259"/>
                  <a:pt x="182" y="276"/>
                  <a:pt x="189" y="280"/>
                </a:cubicBezTo>
                <a:cubicBezTo>
                  <a:pt x="189" y="280"/>
                  <a:pt x="224" y="268"/>
                  <a:pt x="249" y="224"/>
                </a:cubicBezTo>
                <a:cubicBezTo>
                  <a:pt x="257" y="209"/>
                  <a:pt x="260" y="193"/>
                  <a:pt x="261" y="178"/>
                </a:cubicBezTo>
                <a:cubicBezTo>
                  <a:pt x="250" y="174"/>
                  <a:pt x="244" y="166"/>
                  <a:pt x="244" y="158"/>
                </a:cubicBezTo>
                <a:cubicBezTo>
                  <a:pt x="244" y="151"/>
                  <a:pt x="249" y="145"/>
                  <a:pt x="257" y="141"/>
                </a:cubicBezTo>
                <a:cubicBezTo>
                  <a:pt x="253" y="121"/>
                  <a:pt x="246" y="108"/>
                  <a:pt x="246" y="108"/>
                </a:cubicBezTo>
                <a:cubicBezTo>
                  <a:pt x="216" y="118"/>
                  <a:pt x="189" y="94"/>
                  <a:pt x="189" y="94"/>
                </a:cubicBezTo>
                <a:cubicBezTo>
                  <a:pt x="189" y="94"/>
                  <a:pt x="162" y="118"/>
                  <a:pt x="133" y="108"/>
                </a:cubicBezTo>
                <a:cubicBezTo>
                  <a:pt x="133" y="108"/>
                  <a:pt x="126" y="121"/>
                  <a:pt x="122" y="141"/>
                </a:cubicBezTo>
                <a:cubicBezTo>
                  <a:pt x="129" y="145"/>
                  <a:pt x="134" y="151"/>
                  <a:pt x="135" y="158"/>
                </a:cubicBezTo>
                <a:cubicBezTo>
                  <a:pt x="135" y="166"/>
                  <a:pt x="128" y="174"/>
                  <a:pt x="118" y="178"/>
                </a:cubicBezTo>
                <a:moveTo>
                  <a:pt x="126" y="227"/>
                </a:moveTo>
                <a:cubicBezTo>
                  <a:pt x="117" y="211"/>
                  <a:pt x="114" y="194"/>
                  <a:pt x="113" y="178"/>
                </a:cubicBezTo>
                <a:cubicBezTo>
                  <a:pt x="113" y="175"/>
                  <a:pt x="113" y="175"/>
                  <a:pt x="113" y="175"/>
                </a:cubicBezTo>
                <a:cubicBezTo>
                  <a:pt x="116" y="174"/>
                  <a:pt x="116" y="174"/>
                  <a:pt x="116" y="174"/>
                </a:cubicBezTo>
                <a:cubicBezTo>
                  <a:pt x="121" y="172"/>
                  <a:pt x="124" y="169"/>
                  <a:pt x="127" y="167"/>
                </a:cubicBezTo>
                <a:cubicBezTo>
                  <a:pt x="129" y="164"/>
                  <a:pt x="130" y="161"/>
                  <a:pt x="130" y="159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6"/>
                  <a:pt x="129" y="154"/>
                  <a:pt x="128" y="151"/>
                </a:cubicBezTo>
                <a:cubicBezTo>
                  <a:pt x="126" y="149"/>
                  <a:pt x="123" y="147"/>
                  <a:pt x="120" y="146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22" y="120"/>
                  <a:pt x="129" y="106"/>
                  <a:pt x="129" y="106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39" y="105"/>
                  <a:pt x="145" y="106"/>
                  <a:pt x="150" y="106"/>
                </a:cubicBezTo>
                <a:cubicBezTo>
                  <a:pt x="150" y="106"/>
                  <a:pt x="150" y="106"/>
                  <a:pt x="150" y="106"/>
                </a:cubicBezTo>
                <a:cubicBezTo>
                  <a:pt x="169" y="106"/>
                  <a:pt x="185" y="91"/>
                  <a:pt x="187" y="90"/>
                </a:cubicBezTo>
                <a:cubicBezTo>
                  <a:pt x="187" y="90"/>
                  <a:pt x="187" y="90"/>
                  <a:pt x="187" y="90"/>
                </a:cubicBezTo>
                <a:cubicBezTo>
                  <a:pt x="189" y="88"/>
                  <a:pt x="189" y="88"/>
                  <a:pt x="189" y="88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4" y="91"/>
                  <a:pt x="210" y="106"/>
                  <a:pt x="229" y="106"/>
                </a:cubicBezTo>
                <a:cubicBezTo>
                  <a:pt x="234" y="106"/>
                  <a:pt x="239" y="105"/>
                  <a:pt x="245" y="103"/>
                </a:cubicBezTo>
                <a:cubicBezTo>
                  <a:pt x="248" y="102"/>
                  <a:pt x="248" y="102"/>
                  <a:pt x="248" y="102"/>
                </a:cubicBezTo>
                <a:cubicBezTo>
                  <a:pt x="250" y="106"/>
                  <a:pt x="250" y="106"/>
                  <a:pt x="250" y="106"/>
                </a:cubicBezTo>
                <a:cubicBezTo>
                  <a:pt x="250" y="106"/>
                  <a:pt x="256" y="119"/>
                  <a:pt x="261" y="137"/>
                </a:cubicBezTo>
                <a:cubicBezTo>
                  <a:pt x="261" y="138"/>
                  <a:pt x="261" y="138"/>
                  <a:pt x="261" y="139"/>
                </a:cubicBezTo>
                <a:cubicBezTo>
                  <a:pt x="261" y="139"/>
                  <a:pt x="261" y="139"/>
                  <a:pt x="261" y="139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2" y="142"/>
                  <a:pt x="262" y="142"/>
                  <a:pt x="262" y="142"/>
                </a:cubicBezTo>
                <a:cubicBezTo>
                  <a:pt x="262" y="144"/>
                  <a:pt x="262" y="144"/>
                  <a:pt x="262" y="144"/>
                </a:cubicBezTo>
                <a:cubicBezTo>
                  <a:pt x="259" y="146"/>
                  <a:pt x="259" y="146"/>
                  <a:pt x="259" y="146"/>
                </a:cubicBezTo>
                <a:cubicBezTo>
                  <a:pt x="255" y="147"/>
                  <a:pt x="253" y="149"/>
                  <a:pt x="251" y="151"/>
                </a:cubicBezTo>
                <a:cubicBezTo>
                  <a:pt x="249" y="154"/>
                  <a:pt x="248" y="156"/>
                  <a:pt x="248" y="158"/>
                </a:cubicBezTo>
                <a:cubicBezTo>
                  <a:pt x="248" y="159"/>
                  <a:pt x="248" y="159"/>
                  <a:pt x="248" y="159"/>
                </a:cubicBezTo>
                <a:cubicBezTo>
                  <a:pt x="248" y="161"/>
                  <a:pt x="249" y="164"/>
                  <a:pt x="252" y="167"/>
                </a:cubicBezTo>
                <a:cubicBezTo>
                  <a:pt x="254" y="169"/>
                  <a:pt x="258" y="172"/>
                  <a:pt x="262" y="174"/>
                </a:cubicBezTo>
                <a:cubicBezTo>
                  <a:pt x="265" y="175"/>
                  <a:pt x="265" y="175"/>
                  <a:pt x="265" y="175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265" y="194"/>
                  <a:pt x="261" y="211"/>
                  <a:pt x="252" y="227"/>
                </a:cubicBezTo>
                <a:cubicBezTo>
                  <a:pt x="232" y="263"/>
                  <a:pt x="199" y="280"/>
                  <a:pt x="191" y="284"/>
                </a:cubicBezTo>
                <a:cubicBezTo>
                  <a:pt x="189" y="284"/>
                  <a:pt x="189" y="284"/>
                  <a:pt x="189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80" y="280"/>
                  <a:pt x="147" y="263"/>
                  <a:pt x="126" y="227"/>
                </a:cubicBezTo>
                <a:moveTo>
                  <a:pt x="122" y="230"/>
                </a:moveTo>
                <a:cubicBezTo>
                  <a:pt x="143" y="268"/>
                  <a:pt x="177" y="285"/>
                  <a:pt x="185" y="289"/>
                </a:cubicBezTo>
                <a:cubicBezTo>
                  <a:pt x="189" y="291"/>
                  <a:pt x="189" y="291"/>
                  <a:pt x="189" y="291"/>
                </a:cubicBezTo>
                <a:cubicBezTo>
                  <a:pt x="193" y="289"/>
                  <a:pt x="193" y="289"/>
                  <a:pt x="193" y="289"/>
                </a:cubicBezTo>
                <a:cubicBezTo>
                  <a:pt x="202" y="285"/>
                  <a:pt x="236" y="268"/>
                  <a:pt x="257" y="230"/>
                </a:cubicBezTo>
                <a:cubicBezTo>
                  <a:pt x="266" y="213"/>
                  <a:pt x="270" y="195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1"/>
                  <a:pt x="271" y="171"/>
                  <a:pt x="271" y="171"/>
                </a:cubicBezTo>
                <a:cubicBezTo>
                  <a:pt x="271" y="171"/>
                  <a:pt x="261" y="168"/>
                  <a:pt x="259" y="166"/>
                </a:cubicBezTo>
                <a:cubicBezTo>
                  <a:pt x="254" y="163"/>
                  <a:pt x="253" y="160"/>
                  <a:pt x="255" y="155"/>
                </a:cubicBezTo>
                <a:cubicBezTo>
                  <a:pt x="257" y="151"/>
                  <a:pt x="268" y="147"/>
                  <a:pt x="268" y="147"/>
                </a:cubicBezTo>
                <a:cubicBezTo>
                  <a:pt x="267" y="139"/>
                  <a:pt x="267" y="139"/>
                  <a:pt x="267" y="139"/>
                </a:cubicBezTo>
                <a:cubicBezTo>
                  <a:pt x="266" y="138"/>
                  <a:pt x="266" y="138"/>
                  <a:pt x="266" y="137"/>
                </a:cubicBezTo>
                <a:cubicBezTo>
                  <a:pt x="266" y="137"/>
                  <a:pt x="266" y="137"/>
                  <a:pt x="266" y="137"/>
                </a:cubicBezTo>
                <a:cubicBezTo>
                  <a:pt x="262" y="117"/>
                  <a:pt x="255" y="103"/>
                  <a:pt x="255" y="103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43" y="98"/>
                  <a:pt x="243" y="98"/>
                  <a:pt x="243" y="98"/>
                </a:cubicBezTo>
                <a:cubicBezTo>
                  <a:pt x="238" y="100"/>
                  <a:pt x="233" y="100"/>
                  <a:pt x="229" y="100"/>
                </a:cubicBezTo>
                <a:cubicBezTo>
                  <a:pt x="211" y="100"/>
                  <a:pt x="196" y="86"/>
                  <a:pt x="195" y="85"/>
                </a:cubicBezTo>
                <a:cubicBezTo>
                  <a:pt x="189" y="81"/>
                  <a:pt x="189" y="81"/>
                  <a:pt x="189" y="81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3" y="86"/>
                  <a:pt x="167" y="100"/>
                  <a:pt x="150" y="100"/>
                </a:cubicBezTo>
                <a:cubicBezTo>
                  <a:pt x="145" y="100"/>
                  <a:pt x="140" y="100"/>
                  <a:pt x="136" y="98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17" y="118"/>
                  <a:pt x="112" y="139"/>
                </a:cubicBezTo>
                <a:cubicBezTo>
                  <a:pt x="110" y="147"/>
                  <a:pt x="110" y="147"/>
                  <a:pt x="110" y="147"/>
                </a:cubicBezTo>
                <a:cubicBezTo>
                  <a:pt x="110" y="147"/>
                  <a:pt x="121" y="151"/>
                  <a:pt x="123" y="155"/>
                </a:cubicBezTo>
                <a:cubicBezTo>
                  <a:pt x="126" y="160"/>
                  <a:pt x="124" y="163"/>
                  <a:pt x="120" y="166"/>
                </a:cubicBezTo>
                <a:cubicBezTo>
                  <a:pt x="117" y="168"/>
                  <a:pt x="108" y="171"/>
                  <a:pt x="108" y="171"/>
                </a:cubicBezTo>
                <a:cubicBezTo>
                  <a:pt x="108" y="178"/>
                  <a:pt x="108" y="178"/>
                  <a:pt x="108" y="178"/>
                </a:cubicBezTo>
                <a:cubicBezTo>
                  <a:pt x="109" y="195"/>
                  <a:pt x="112" y="213"/>
                  <a:pt x="122" y="230"/>
                </a:cubicBezTo>
                <a:moveTo>
                  <a:pt x="120" y="291"/>
                </a:moveTo>
                <a:cubicBezTo>
                  <a:pt x="121" y="291"/>
                  <a:pt x="122" y="290"/>
                  <a:pt x="122" y="290"/>
                </a:cubicBezTo>
                <a:cubicBezTo>
                  <a:pt x="122" y="290"/>
                  <a:pt x="122" y="290"/>
                  <a:pt x="122" y="290"/>
                </a:cubicBezTo>
                <a:cubicBezTo>
                  <a:pt x="123" y="290"/>
                  <a:pt x="123" y="291"/>
                  <a:pt x="122" y="291"/>
                </a:cubicBezTo>
                <a:cubicBezTo>
                  <a:pt x="120" y="291"/>
                  <a:pt x="120" y="291"/>
                  <a:pt x="120" y="291"/>
                </a:cubicBezTo>
                <a:moveTo>
                  <a:pt x="91" y="298"/>
                </a:moveTo>
                <a:cubicBezTo>
                  <a:pt x="89" y="299"/>
                  <a:pt x="92" y="303"/>
                  <a:pt x="94" y="304"/>
                </a:cubicBezTo>
                <a:cubicBezTo>
                  <a:pt x="96" y="305"/>
                  <a:pt x="98" y="304"/>
                  <a:pt x="100" y="304"/>
                </a:cubicBezTo>
                <a:cubicBezTo>
                  <a:pt x="102" y="304"/>
                  <a:pt x="104" y="304"/>
                  <a:pt x="106" y="302"/>
                </a:cubicBezTo>
                <a:cubicBezTo>
                  <a:pt x="108" y="301"/>
                  <a:pt x="110" y="300"/>
                  <a:pt x="111" y="299"/>
                </a:cubicBezTo>
                <a:cubicBezTo>
                  <a:pt x="112" y="298"/>
                  <a:pt x="113" y="297"/>
                  <a:pt x="113" y="297"/>
                </a:cubicBezTo>
                <a:cubicBezTo>
                  <a:pt x="115" y="295"/>
                  <a:pt x="117" y="294"/>
                  <a:pt x="117" y="294"/>
                </a:cubicBezTo>
                <a:cubicBezTo>
                  <a:pt x="117" y="294"/>
                  <a:pt x="114" y="301"/>
                  <a:pt x="112" y="304"/>
                </a:cubicBezTo>
                <a:cubicBezTo>
                  <a:pt x="111" y="307"/>
                  <a:pt x="110" y="312"/>
                  <a:pt x="112" y="314"/>
                </a:cubicBezTo>
                <a:cubicBezTo>
                  <a:pt x="113" y="315"/>
                  <a:pt x="116" y="315"/>
                  <a:pt x="116" y="316"/>
                </a:cubicBezTo>
                <a:cubicBezTo>
                  <a:pt x="117" y="316"/>
                  <a:pt x="120" y="317"/>
                  <a:pt x="122" y="317"/>
                </a:cubicBezTo>
                <a:cubicBezTo>
                  <a:pt x="123" y="318"/>
                  <a:pt x="124" y="317"/>
                  <a:pt x="123" y="316"/>
                </a:cubicBezTo>
                <a:cubicBezTo>
                  <a:pt x="122" y="316"/>
                  <a:pt x="122" y="315"/>
                  <a:pt x="121" y="315"/>
                </a:cubicBezTo>
                <a:cubicBezTo>
                  <a:pt x="119" y="314"/>
                  <a:pt x="117" y="312"/>
                  <a:pt x="117" y="312"/>
                </a:cubicBezTo>
                <a:cubicBezTo>
                  <a:pt x="117" y="312"/>
                  <a:pt x="117" y="310"/>
                  <a:pt x="117" y="309"/>
                </a:cubicBezTo>
                <a:cubicBezTo>
                  <a:pt x="117" y="308"/>
                  <a:pt x="118" y="302"/>
                  <a:pt x="118" y="300"/>
                </a:cubicBezTo>
                <a:cubicBezTo>
                  <a:pt x="118" y="298"/>
                  <a:pt x="119" y="294"/>
                  <a:pt x="119" y="294"/>
                </a:cubicBezTo>
                <a:cubicBezTo>
                  <a:pt x="119" y="294"/>
                  <a:pt x="121" y="293"/>
                  <a:pt x="125" y="294"/>
                </a:cubicBezTo>
                <a:cubicBezTo>
                  <a:pt x="128" y="295"/>
                  <a:pt x="128" y="294"/>
                  <a:pt x="129" y="294"/>
                </a:cubicBezTo>
                <a:cubicBezTo>
                  <a:pt x="129" y="293"/>
                  <a:pt x="129" y="293"/>
                  <a:pt x="128" y="293"/>
                </a:cubicBezTo>
                <a:cubicBezTo>
                  <a:pt x="127" y="292"/>
                  <a:pt x="125" y="291"/>
                  <a:pt x="125" y="290"/>
                </a:cubicBezTo>
                <a:cubicBezTo>
                  <a:pt x="125" y="290"/>
                  <a:pt x="124" y="290"/>
                  <a:pt x="124" y="290"/>
                </a:cubicBezTo>
                <a:cubicBezTo>
                  <a:pt x="123" y="290"/>
                  <a:pt x="123" y="289"/>
                  <a:pt x="123" y="289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88"/>
                  <a:pt x="123" y="287"/>
                  <a:pt x="123" y="287"/>
                </a:cubicBezTo>
                <a:cubicBezTo>
                  <a:pt x="124" y="288"/>
                  <a:pt x="127" y="288"/>
                  <a:pt x="128" y="288"/>
                </a:cubicBezTo>
                <a:cubicBezTo>
                  <a:pt x="130" y="288"/>
                  <a:pt x="133" y="288"/>
                  <a:pt x="134" y="288"/>
                </a:cubicBezTo>
                <a:cubicBezTo>
                  <a:pt x="135" y="287"/>
                  <a:pt x="135" y="288"/>
                  <a:pt x="137" y="287"/>
                </a:cubicBezTo>
                <a:cubicBezTo>
                  <a:pt x="138" y="287"/>
                  <a:pt x="137" y="287"/>
                  <a:pt x="138" y="287"/>
                </a:cubicBezTo>
                <a:cubicBezTo>
                  <a:pt x="139" y="286"/>
                  <a:pt x="139" y="286"/>
                  <a:pt x="138" y="285"/>
                </a:cubicBezTo>
                <a:cubicBezTo>
                  <a:pt x="138" y="285"/>
                  <a:pt x="137" y="284"/>
                  <a:pt x="136" y="284"/>
                </a:cubicBezTo>
                <a:cubicBezTo>
                  <a:pt x="136" y="283"/>
                  <a:pt x="134" y="283"/>
                  <a:pt x="134" y="283"/>
                </a:cubicBezTo>
                <a:cubicBezTo>
                  <a:pt x="133" y="282"/>
                  <a:pt x="134" y="282"/>
                  <a:pt x="132" y="282"/>
                </a:cubicBezTo>
                <a:cubicBezTo>
                  <a:pt x="131" y="282"/>
                  <a:pt x="129" y="281"/>
                  <a:pt x="127" y="281"/>
                </a:cubicBezTo>
                <a:cubicBezTo>
                  <a:pt x="125" y="280"/>
                  <a:pt x="125" y="280"/>
                  <a:pt x="124" y="280"/>
                </a:cubicBezTo>
                <a:cubicBezTo>
                  <a:pt x="124" y="279"/>
                  <a:pt x="124" y="279"/>
                  <a:pt x="123" y="279"/>
                </a:cubicBezTo>
                <a:cubicBezTo>
                  <a:pt x="122" y="279"/>
                  <a:pt x="122" y="280"/>
                  <a:pt x="122" y="281"/>
                </a:cubicBezTo>
                <a:cubicBezTo>
                  <a:pt x="122" y="281"/>
                  <a:pt x="122" y="282"/>
                  <a:pt x="122" y="282"/>
                </a:cubicBezTo>
                <a:cubicBezTo>
                  <a:pt x="122" y="283"/>
                  <a:pt x="122" y="284"/>
                  <a:pt x="122" y="284"/>
                </a:cubicBezTo>
                <a:cubicBezTo>
                  <a:pt x="122" y="284"/>
                  <a:pt x="122" y="284"/>
                  <a:pt x="121" y="283"/>
                </a:cubicBezTo>
                <a:cubicBezTo>
                  <a:pt x="121" y="283"/>
                  <a:pt x="120" y="284"/>
                  <a:pt x="120" y="284"/>
                </a:cubicBezTo>
                <a:cubicBezTo>
                  <a:pt x="119" y="285"/>
                  <a:pt x="118" y="286"/>
                  <a:pt x="118" y="287"/>
                </a:cubicBezTo>
                <a:cubicBezTo>
                  <a:pt x="117" y="287"/>
                  <a:pt x="117" y="288"/>
                  <a:pt x="116" y="288"/>
                </a:cubicBezTo>
                <a:cubicBezTo>
                  <a:pt x="116" y="289"/>
                  <a:pt x="114" y="290"/>
                  <a:pt x="114" y="290"/>
                </a:cubicBezTo>
                <a:cubicBezTo>
                  <a:pt x="113" y="291"/>
                  <a:pt x="105" y="289"/>
                  <a:pt x="104" y="289"/>
                </a:cubicBezTo>
                <a:cubicBezTo>
                  <a:pt x="103" y="289"/>
                  <a:pt x="102" y="286"/>
                  <a:pt x="102" y="286"/>
                </a:cubicBezTo>
                <a:cubicBezTo>
                  <a:pt x="100" y="287"/>
                  <a:pt x="99" y="290"/>
                  <a:pt x="100" y="291"/>
                </a:cubicBezTo>
                <a:cubicBezTo>
                  <a:pt x="100" y="292"/>
                  <a:pt x="100" y="293"/>
                  <a:pt x="100" y="294"/>
                </a:cubicBezTo>
                <a:cubicBezTo>
                  <a:pt x="101" y="295"/>
                  <a:pt x="103" y="296"/>
                  <a:pt x="105" y="296"/>
                </a:cubicBezTo>
                <a:cubicBezTo>
                  <a:pt x="107" y="295"/>
                  <a:pt x="111" y="294"/>
                  <a:pt x="111" y="294"/>
                </a:cubicBezTo>
                <a:cubicBezTo>
                  <a:pt x="109" y="296"/>
                  <a:pt x="108" y="297"/>
                  <a:pt x="103" y="300"/>
                </a:cubicBezTo>
                <a:cubicBezTo>
                  <a:pt x="98" y="303"/>
                  <a:pt x="96" y="301"/>
                  <a:pt x="94" y="300"/>
                </a:cubicBezTo>
                <a:cubicBezTo>
                  <a:pt x="93" y="300"/>
                  <a:pt x="91" y="298"/>
                  <a:pt x="91" y="298"/>
                </a:cubicBezTo>
                <a:moveTo>
                  <a:pt x="56" y="256"/>
                </a:moveTo>
                <a:cubicBezTo>
                  <a:pt x="51" y="259"/>
                  <a:pt x="51" y="259"/>
                  <a:pt x="51" y="259"/>
                </a:cubicBezTo>
                <a:cubicBezTo>
                  <a:pt x="53" y="264"/>
                  <a:pt x="56" y="268"/>
                  <a:pt x="59" y="273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1" y="265"/>
                  <a:pt x="61" y="265"/>
                  <a:pt x="61" y="265"/>
                </a:cubicBezTo>
                <a:cubicBezTo>
                  <a:pt x="78" y="256"/>
                  <a:pt x="78" y="256"/>
                  <a:pt x="78" y="256"/>
                </a:cubicBezTo>
                <a:cubicBezTo>
                  <a:pt x="77" y="254"/>
                  <a:pt x="76" y="253"/>
                  <a:pt x="75" y="251"/>
                </a:cubicBezTo>
                <a:cubicBezTo>
                  <a:pt x="58" y="261"/>
                  <a:pt x="58" y="261"/>
                  <a:pt x="58" y="261"/>
                </a:cubicBezTo>
                <a:lnTo>
                  <a:pt x="56" y="256"/>
                </a:lnTo>
                <a:close/>
                <a:moveTo>
                  <a:pt x="70" y="241"/>
                </a:moveTo>
                <a:cubicBezTo>
                  <a:pt x="47" y="251"/>
                  <a:pt x="47" y="251"/>
                  <a:pt x="47" y="251"/>
                </a:cubicBezTo>
                <a:cubicBezTo>
                  <a:pt x="48" y="253"/>
                  <a:pt x="49" y="254"/>
                  <a:pt x="50" y="256"/>
                </a:cubicBezTo>
                <a:cubicBezTo>
                  <a:pt x="72" y="246"/>
                  <a:pt x="72" y="246"/>
                  <a:pt x="72" y="246"/>
                </a:cubicBezTo>
                <a:cubicBezTo>
                  <a:pt x="72" y="244"/>
                  <a:pt x="71" y="242"/>
                  <a:pt x="70" y="241"/>
                </a:cubicBezTo>
                <a:moveTo>
                  <a:pt x="57" y="236"/>
                </a:moveTo>
                <a:cubicBezTo>
                  <a:pt x="52" y="236"/>
                  <a:pt x="52" y="236"/>
                  <a:pt x="52" y="236"/>
                </a:cubicBezTo>
                <a:cubicBezTo>
                  <a:pt x="51" y="236"/>
                  <a:pt x="49" y="237"/>
                  <a:pt x="47" y="237"/>
                </a:cubicBezTo>
                <a:cubicBezTo>
                  <a:pt x="47" y="237"/>
                  <a:pt x="47" y="237"/>
                  <a:pt x="47" y="237"/>
                </a:cubicBezTo>
                <a:cubicBezTo>
                  <a:pt x="49" y="236"/>
                  <a:pt x="50" y="235"/>
                  <a:pt x="52" y="234"/>
                </a:cubicBezTo>
                <a:cubicBezTo>
                  <a:pt x="56" y="232"/>
                  <a:pt x="56" y="232"/>
                  <a:pt x="56" y="232"/>
                </a:cubicBezTo>
                <a:lnTo>
                  <a:pt x="57" y="236"/>
                </a:lnTo>
                <a:close/>
                <a:moveTo>
                  <a:pt x="64" y="221"/>
                </a:moveTo>
                <a:cubicBezTo>
                  <a:pt x="41" y="235"/>
                  <a:pt x="41" y="235"/>
                  <a:pt x="41" y="235"/>
                </a:cubicBezTo>
                <a:cubicBezTo>
                  <a:pt x="42" y="237"/>
                  <a:pt x="43" y="239"/>
                  <a:pt x="44" y="242"/>
                </a:cubicBezTo>
                <a:cubicBezTo>
                  <a:pt x="70" y="239"/>
                  <a:pt x="70" y="239"/>
                  <a:pt x="70" y="239"/>
                </a:cubicBezTo>
                <a:cubicBezTo>
                  <a:pt x="69" y="238"/>
                  <a:pt x="68" y="236"/>
                  <a:pt x="68" y="234"/>
                </a:cubicBezTo>
                <a:cubicBezTo>
                  <a:pt x="62" y="235"/>
                  <a:pt x="62" y="235"/>
                  <a:pt x="62" y="235"/>
                </a:cubicBezTo>
                <a:cubicBezTo>
                  <a:pt x="60" y="230"/>
                  <a:pt x="60" y="230"/>
                  <a:pt x="60" y="230"/>
                </a:cubicBezTo>
                <a:cubicBezTo>
                  <a:pt x="65" y="227"/>
                  <a:pt x="65" y="227"/>
                  <a:pt x="65" y="227"/>
                </a:cubicBezTo>
                <a:cubicBezTo>
                  <a:pt x="65" y="225"/>
                  <a:pt x="64" y="223"/>
                  <a:pt x="64" y="221"/>
                </a:cubicBezTo>
                <a:moveTo>
                  <a:pt x="60" y="202"/>
                </a:moveTo>
                <a:cubicBezTo>
                  <a:pt x="36" y="206"/>
                  <a:pt x="36" y="206"/>
                  <a:pt x="36" y="206"/>
                </a:cubicBezTo>
                <a:cubicBezTo>
                  <a:pt x="36" y="208"/>
                  <a:pt x="36" y="210"/>
                  <a:pt x="36" y="211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46" y="210"/>
                  <a:pt x="49" y="209"/>
                  <a:pt x="53" y="208"/>
                </a:cubicBezTo>
                <a:cubicBezTo>
                  <a:pt x="53" y="208"/>
                  <a:pt x="53" y="208"/>
                  <a:pt x="53" y="208"/>
                </a:cubicBezTo>
                <a:cubicBezTo>
                  <a:pt x="50" y="210"/>
                  <a:pt x="47" y="211"/>
                  <a:pt x="44" y="213"/>
                </a:cubicBezTo>
                <a:cubicBezTo>
                  <a:pt x="37" y="217"/>
                  <a:pt x="37" y="217"/>
                  <a:pt x="37" y="217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38" y="220"/>
                  <a:pt x="38" y="222"/>
                  <a:pt x="38" y="224"/>
                </a:cubicBezTo>
                <a:cubicBezTo>
                  <a:pt x="63" y="219"/>
                  <a:pt x="63" y="219"/>
                  <a:pt x="63" y="219"/>
                </a:cubicBezTo>
                <a:cubicBezTo>
                  <a:pt x="63" y="218"/>
                  <a:pt x="62" y="216"/>
                  <a:pt x="62" y="215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52" y="216"/>
                  <a:pt x="48" y="217"/>
                  <a:pt x="45" y="218"/>
                </a:cubicBezTo>
                <a:cubicBezTo>
                  <a:pt x="45" y="218"/>
                  <a:pt x="45" y="218"/>
                  <a:pt x="45" y="218"/>
                </a:cubicBezTo>
                <a:cubicBezTo>
                  <a:pt x="48" y="216"/>
                  <a:pt x="51" y="214"/>
                  <a:pt x="54" y="213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1" y="206"/>
                  <a:pt x="61" y="204"/>
                  <a:pt x="60" y="202"/>
                </a:cubicBezTo>
                <a:moveTo>
                  <a:pt x="50" y="190"/>
                </a:moveTo>
                <a:cubicBezTo>
                  <a:pt x="35" y="191"/>
                  <a:pt x="35" y="191"/>
                  <a:pt x="35" y="191"/>
                </a:cubicBezTo>
                <a:cubicBezTo>
                  <a:pt x="35" y="193"/>
                  <a:pt x="35" y="195"/>
                  <a:pt x="35" y="196"/>
                </a:cubicBezTo>
                <a:cubicBezTo>
                  <a:pt x="50" y="196"/>
                  <a:pt x="50" y="196"/>
                  <a:pt x="50" y="196"/>
                </a:cubicBezTo>
                <a:cubicBezTo>
                  <a:pt x="54" y="196"/>
                  <a:pt x="55" y="197"/>
                  <a:pt x="55" y="199"/>
                </a:cubicBezTo>
                <a:cubicBezTo>
                  <a:pt x="55" y="199"/>
                  <a:pt x="55" y="200"/>
                  <a:pt x="54" y="201"/>
                </a:cubicBezTo>
                <a:cubicBezTo>
                  <a:pt x="60" y="201"/>
                  <a:pt x="60" y="201"/>
                  <a:pt x="60" y="201"/>
                </a:cubicBezTo>
                <a:cubicBezTo>
                  <a:pt x="60" y="200"/>
                  <a:pt x="60" y="199"/>
                  <a:pt x="60" y="198"/>
                </a:cubicBezTo>
                <a:cubicBezTo>
                  <a:pt x="60" y="193"/>
                  <a:pt x="57" y="190"/>
                  <a:pt x="50" y="190"/>
                </a:cubicBezTo>
                <a:moveTo>
                  <a:pt x="60" y="182"/>
                </a:moveTo>
                <a:cubicBezTo>
                  <a:pt x="35" y="181"/>
                  <a:pt x="35" y="181"/>
                  <a:pt x="35" y="181"/>
                </a:cubicBezTo>
                <a:cubicBezTo>
                  <a:pt x="35" y="183"/>
                  <a:pt x="35" y="185"/>
                  <a:pt x="35" y="186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6"/>
                  <a:pt x="60" y="184"/>
                  <a:pt x="60" y="182"/>
                </a:cubicBezTo>
                <a:moveTo>
                  <a:pt x="63" y="162"/>
                </a:moveTo>
                <a:cubicBezTo>
                  <a:pt x="38" y="158"/>
                  <a:pt x="38" y="158"/>
                  <a:pt x="38" y="158"/>
                </a:cubicBezTo>
                <a:cubicBezTo>
                  <a:pt x="38" y="160"/>
                  <a:pt x="37" y="161"/>
                  <a:pt x="37" y="163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7" y="164"/>
                  <a:pt x="50" y="165"/>
                  <a:pt x="54" y="165"/>
                </a:cubicBezTo>
                <a:cubicBezTo>
                  <a:pt x="54" y="165"/>
                  <a:pt x="54" y="165"/>
                  <a:pt x="54" y="165"/>
                </a:cubicBezTo>
                <a:cubicBezTo>
                  <a:pt x="51" y="166"/>
                  <a:pt x="47" y="166"/>
                  <a:pt x="44" y="167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6" y="171"/>
                  <a:pt x="36" y="173"/>
                  <a:pt x="35" y="175"/>
                </a:cubicBezTo>
                <a:cubicBezTo>
                  <a:pt x="60" y="179"/>
                  <a:pt x="60" y="179"/>
                  <a:pt x="60" y="179"/>
                </a:cubicBezTo>
                <a:cubicBezTo>
                  <a:pt x="60" y="177"/>
                  <a:pt x="61" y="176"/>
                  <a:pt x="61" y="174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51" y="173"/>
                  <a:pt x="47" y="172"/>
                  <a:pt x="44" y="172"/>
                </a:cubicBezTo>
                <a:cubicBezTo>
                  <a:pt x="44" y="172"/>
                  <a:pt x="44" y="172"/>
                  <a:pt x="44" y="172"/>
                </a:cubicBezTo>
                <a:cubicBezTo>
                  <a:pt x="47" y="171"/>
                  <a:pt x="50" y="170"/>
                  <a:pt x="53" y="170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2" y="166"/>
                  <a:pt x="62" y="164"/>
                  <a:pt x="63" y="162"/>
                </a:cubicBezTo>
                <a:moveTo>
                  <a:pt x="59" y="135"/>
                </a:moveTo>
                <a:cubicBezTo>
                  <a:pt x="46" y="131"/>
                  <a:pt x="46" y="131"/>
                  <a:pt x="46" y="131"/>
                </a:cubicBezTo>
                <a:cubicBezTo>
                  <a:pt x="46" y="133"/>
                  <a:pt x="45" y="134"/>
                  <a:pt x="44" y="136"/>
                </a:cubicBezTo>
                <a:cubicBezTo>
                  <a:pt x="44" y="136"/>
                  <a:pt x="44" y="136"/>
                  <a:pt x="44" y="136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62" y="142"/>
                  <a:pt x="63" y="144"/>
                  <a:pt x="63" y="146"/>
                </a:cubicBezTo>
                <a:cubicBezTo>
                  <a:pt x="62" y="148"/>
                  <a:pt x="59" y="148"/>
                  <a:pt x="56" y="147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4"/>
                  <a:pt x="41" y="146"/>
                  <a:pt x="41" y="147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61" y="154"/>
                  <a:pt x="65" y="153"/>
                  <a:pt x="67" y="148"/>
                </a:cubicBezTo>
                <a:cubicBezTo>
                  <a:pt x="69" y="142"/>
                  <a:pt x="66" y="138"/>
                  <a:pt x="59" y="135"/>
                </a:cubicBezTo>
                <a:moveTo>
                  <a:pt x="79" y="122"/>
                </a:moveTo>
                <a:cubicBezTo>
                  <a:pt x="57" y="111"/>
                  <a:pt x="57" y="111"/>
                  <a:pt x="57" y="111"/>
                </a:cubicBezTo>
                <a:cubicBezTo>
                  <a:pt x="56" y="112"/>
                  <a:pt x="55" y="114"/>
                  <a:pt x="54" y="115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63" y="120"/>
                  <a:pt x="66" y="121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6" y="122"/>
                  <a:pt x="62" y="121"/>
                  <a:pt x="60" y="121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50" y="122"/>
                  <a:pt x="49" y="124"/>
                  <a:pt x="48" y="126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1" y="136"/>
                  <a:pt x="72" y="135"/>
                  <a:pt x="73" y="133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4" y="129"/>
                  <a:pt x="60" y="127"/>
                  <a:pt x="57" y="126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61" y="126"/>
                  <a:pt x="64" y="126"/>
                  <a:pt x="67" y="127"/>
                </a:cubicBezTo>
                <a:cubicBezTo>
                  <a:pt x="76" y="127"/>
                  <a:pt x="76" y="127"/>
                  <a:pt x="76" y="127"/>
                </a:cubicBezTo>
                <a:cubicBezTo>
                  <a:pt x="77" y="126"/>
                  <a:pt x="78" y="124"/>
                  <a:pt x="79" y="122"/>
                </a:cubicBezTo>
                <a:moveTo>
                  <a:pt x="83" y="116"/>
                </a:moveTo>
                <a:cubicBezTo>
                  <a:pt x="62" y="102"/>
                  <a:pt x="62" y="102"/>
                  <a:pt x="62" y="102"/>
                </a:cubicBezTo>
                <a:cubicBezTo>
                  <a:pt x="61" y="104"/>
                  <a:pt x="60" y="105"/>
                  <a:pt x="59" y="107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1" y="119"/>
                  <a:pt x="82" y="117"/>
                  <a:pt x="83" y="116"/>
                </a:cubicBezTo>
                <a:moveTo>
                  <a:pt x="91" y="106"/>
                </a:moveTo>
                <a:cubicBezTo>
                  <a:pt x="76" y="85"/>
                  <a:pt x="76" y="85"/>
                  <a:pt x="76" y="85"/>
                </a:cubicBezTo>
                <a:cubicBezTo>
                  <a:pt x="75" y="86"/>
                  <a:pt x="73" y="88"/>
                  <a:pt x="72" y="89"/>
                </a:cubicBezTo>
                <a:cubicBezTo>
                  <a:pt x="79" y="97"/>
                  <a:pt x="79" y="97"/>
                  <a:pt x="79" y="97"/>
                </a:cubicBezTo>
                <a:cubicBezTo>
                  <a:pt x="80" y="99"/>
                  <a:pt x="82" y="102"/>
                  <a:pt x="84" y="104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1" y="102"/>
                  <a:pt x="79" y="101"/>
                  <a:pt x="76" y="100"/>
                </a:cubicBezTo>
                <a:cubicBezTo>
                  <a:pt x="67" y="95"/>
                  <a:pt x="67" y="95"/>
                  <a:pt x="67" y="95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7"/>
                  <a:pt x="65" y="98"/>
                  <a:pt x="64" y="100"/>
                </a:cubicBezTo>
                <a:cubicBezTo>
                  <a:pt x="87" y="111"/>
                  <a:pt x="87" y="111"/>
                  <a:pt x="87" y="111"/>
                </a:cubicBezTo>
                <a:cubicBezTo>
                  <a:pt x="88" y="109"/>
                  <a:pt x="90" y="107"/>
                  <a:pt x="91" y="106"/>
                </a:cubicBezTo>
                <a:moveTo>
                  <a:pt x="86" y="83"/>
                </a:moveTo>
                <a:cubicBezTo>
                  <a:pt x="92" y="77"/>
                  <a:pt x="92" y="77"/>
                  <a:pt x="92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87" y="74"/>
                  <a:pt x="85" y="76"/>
                  <a:pt x="84" y="77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81"/>
                  <a:pt x="79" y="82"/>
                  <a:pt x="78" y="82"/>
                </a:cubicBezTo>
                <a:cubicBezTo>
                  <a:pt x="96" y="101"/>
                  <a:pt x="96" y="101"/>
                  <a:pt x="96" y="101"/>
                </a:cubicBezTo>
                <a:cubicBezTo>
                  <a:pt x="99" y="97"/>
                  <a:pt x="102" y="94"/>
                  <a:pt x="105" y="91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0"/>
                  <a:pt x="93" y="90"/>
                  <a:pt x="93" y="90"/>
                </a:cubicBezTo>
                <a:cubicBezTo>
                  <a:pt x="98" y="85"/>
                  <a:pt x="98" y="85"/>
                  <a:pt x="98" y="85"/>
                </a:cubicBezTo>
                <a:cubicBezTo>
                  <a:pt x="94" y="81"/>
                  <a:pt x="94" y="81"/>
                  <a:pt x="94" y="81"/>
                </a:cubicBezTo>
                <a:cubicBezTo>
                  <a:pt x="89" y="86"/>
                  <a:pt x="89" y="86"/>
                  <a:pt x="89" y="86"/>
                </a:cubicBezTo>
                <a:lnTo>
                  <a:pt x="86" y="83"/>
                </a:lnTo>
                <a:close/>
                <a:moveTo>
                  <a:pt x="104" y="74"/>
                </a:moveTo>
                <a:cubicBezTo>
                  <a:pt x="103" y="75"/>
                  <a:pt x="103" y="75"/>
                  <a:pt x="103" y="75"/>
                </a:cubicBezTo>
                <a:cubicBezTo>
                  <a:pt x="99" y="70"/>
                  <a:pt x="99" y="70"/>
                  <a:pt x="99" y="70"/>
                </a:cubicBezTo>
                <a:cubicBezTo>
                  <a:pt x="100" y="70"/>
                  <a:pt x="100" y="70"/>
                  <a:pt x="101" y="69"/>
                </a:cubicBezTo>
                <a:cubicBezTo>
                  <a:pt x="102" y="68"/>
                  <a:pt x="104" y="68"/>
                  <a:pt x="105" y="70"/>
                </a:cubicBezTo>
                <a:cubicBezTo>
                  <a:pt x="106" y="71"/>
                  <a:pt x="106" y="73"/>
                  <a:pt x="104" y="74"/>
                </a:cubicBezTo>
                <a:moveTo>
                  <a:pt x="110" y="73"/>
                </a:moveTo>
                <a:cubicBezTo>
                  <a:pt x="111" y="72"/>
                  <a:pt x="111" y="69"/>
                  <a:pt x="109" y="66"/>
                </a:cubicBezTo>
                <a:cubicBezTo>
                  <a:pt x="107" y="64"/>
                  <a:pt x="106" y="63"/>
                  <a:pt x="104" y="63"/>
                </a:cubicBezTo>
                <a:cubicBezTo>
                  <a:pt x="103" y="63"/>
                  <a:pt x="102" y="63"/>
                  <a:pt x="100" y="64"/>
                </a:cubicBezTo>
                <a:cubicBezTo>
                  <a:pt x="98" y="65"/>
                  <a:pt x="98" y="65"/>
                  <a:pt x="97" y="66"/>
                </a:cubicBezTo>
                <a:cubicBezTo>
                  <a:pt x="96" y="67"/>
                  <a:pt x="95" y="68"/>
                  <a:pt x="93" y="69"/>
                </a:cubicBezTo>
                <a:cubicBezTo>
                  <a:pt x="92" y="70"/>
                  <a:pt x="92" y="70"/>
                  <a:pt x="92" y="7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89"/>
                  <a:pt x="110" y="88"/>
                  <a:pt x="111" y="87"/>
                </a:cubicBezTo>
                <a:cubicBezTo>
                  <a:pt x="106" y="79"/>
                  <a:pt x="106" y="79"/>
                  <a:pt x="106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8" y="78"/>
                  <a:pt x="109" y="78"/>
                  <a:pt x="111" y="80"/>
                </a:cubicBezTo>
                <a:cubicBezTo>
                  <a:pt x="113" y="82"/>
                  <a:pt x="115" y="83"/>
                  <a:pt x="115" y="84"/>
                </a:cubicBezTo>
                <a:cubicBezTo>
                  <a:pt x="117" y="82"/>
                  <a:pt x="119" y="81"/>
                  <a:pt x="120" y="80"/>
                </a:cubicBezTo>
                <a:cubicBezTo>
                  <a:pt x="119" y="80"/>
                  <a:pt x="117" y="77"/>
                  <a:pt x="115" y="76"/>
                </a:cubicBezTo>
                <a:cubicBezTo>
                  <a:pt x="113" y="74"/>
                  <a:pt x="111" y="73"/>
                  <a:pt x="110" y="73"/>
                </a:cubicBezTo>
                <a:close/>
                <a:moveTo>
                  <a:pt x="118" y="58"/>
                </a:moveTo>
                <a:cubicBezTo>
                  <a:pt x="120" y="57"/>
                  <a:pt x="122" y="57"/>
                  <a:pt x="123" y="57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0" y="53"/>
                  <a:pt x="118" y="53"/>
                  <a:pt x="116" y="54"/>
                </a:cubicBezTo>
                <a:cubicBezTo>
                  <a:pt x="111" y="56"/>
                  <a:pt x="110" y="60"/>
                  <a:pt x="112" y="64"/>
                </a:cubicBezTo>
                <a:cubicBezTo>
                  <a:pt x="114" y="67"/>
                  <a:pt x="117" y="68"/>
                  <a:pt x="121" y="68"/>
                </a:cubicBezTo>
                <a:cubicBezTo>
                  <a:pt x="123" y="68"/>
                  <a:pt x="125" y="68"/>
                  <a:pt x="125" y="69"/>
                </a:cubicBezTo>
                <a:cubicBezTo>
                  <a:pt x="126" y="70"/>
                  <a:pt x="125" y="71"/>
                  <a:pt x="124" y="72"/>
                </a:cubicBezTo>
                <a:cubicBezTo>
                  <a:pt x="122" y="73"/>
                  <a:pt x="120" y="73"/>
                  <a:pt x="118" y="73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21" y="79"/>
                  <a:pt x="124" y="78"/>
                  <a:pt x="126" y="77"/>
                </a:cubicBezTo>
                <a:cubicBezTo>
                  <a:pt x="131" y="74"/>
                  <a:pt x="132" y="70"/>
                  <a:pt x="130" y="66"/>
                </a:cubicBezTo>
                <a:cubicBezTo>
                  <a:pt x="128" y="63"/>
                  <a:pt x="126" y="62"/>
                  <a:pt x="122" y="62"/>
                </a:cubicBezTo>
                <a:cubicBezTo>
                  <a:pt x="119" y="62"/>
                  <a:pt x="118" y="62"/>
                  <a:pt x="117" y="61"/>
                </a:cubicBezTo>
                <a:cubicBezTo>
                  <a:pt x="117" y="60"/>
                  <a:pt x="117" y="59"/>
                  <a:pt x="118" y="58"/>
                </a:cubicBezTo>
                <a:moveTo>
                  <a:pt x="141" y="70"/>
                </a:moveTo>
                <a:cubicBezTo>
                  <a:pt x="131" y="47"/>
                  <a:pt x="131" y="47"/>
                  <a:pt x="131" y="47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37" y="71"/>
                  <a:pt x="139" y="71"/>
                  <a:pt x="141" y="70"/>
                </a:cubicBezTo>
                <a:moveTo>
                  <a:pt x="152" y="66"/>
                </a:moveTo>
                <a:cubicBezTo>
                  <a:pt x="146" y="47"/>
                  <a:pt x="146" y="47"/>
                  <a:pt x="146" y="47"/>
                </a:cubicBezTo>
                <a:cubicBezTo>
                  <a:pt x="151" y="46"/>
                  <a:pt x="151" y="46"/>
                  <a:pt x="151" y="46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48" y="41"/>
                  <a:pt x="147" y="41"/>
                  <a:pt x="146" y="41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7" y="45"/>
                  <a:pt x="135" y="45"/>
                  <a:pt x="134" y="45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1" y="49"/>
                  <a:pt x="141" y="49"/>
                  <a:pt x="141" y="49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9" y="67"/>
                  <a:pt x="150" y="66"/>
                  <a:pt x="152" y="66"/>
                </a:cubicBezTo>
                <a:moveTo>
                  <a:pt x="167" y="52"/>
                </a:moveTo>
                <a:cubicBezTo>
                  <a:pt x="171" y="36"/>
                  <a:pt x="171" y="36"/>
                  <a:pt x="171" y="36"/>
                </a:cubicBezTo>
                <a:cubicBezTo>
                  <a:pt x="169" y="37"/>
                  <a:pt x="167" y="37"/>
                  <a:pt x="165" y="37"/>
                </a:cubicBezTo>
                <a:cubicBezTo>
                  <a:pt x="165" y="37"/>
                  <a:pt x="165" y="37"/>
                  <a:pt x="165" y="37"/>
                </a:cubicBezTo>
                <a:cubicBezTo>
                  <a:pt x="164" y="43"/>
                  <a:pt x="164" y="43"/>
                  <a:pt x="164" y="43"/>
                </a:cubicBezTo>
                <a:cubicBezTo>
                  <a:pt x="164" y="45"/>
                  <a:pt x="164" y="46"/>
                  <a:pt x="164" y="48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163" y="47"/>
                  <a:pt x="162" y="45"/>
                  <a:pt x="161" y="44"/>
                </a:cubicBezTo>
                <a:cubicBezTo>
                  <a:pt x="159" y="38"/>
                  <a:pt x="159" y="38"/>
                  <a:pt x="159" y="38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56" y="39"/>
                  <a:pt x="154" y="39"/>
                  <a:pt x="153" y="40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5" y="63"/>
                  <a:pt x="167" y="62"/>
                  <a:pt x="169" y="62"/>
                </a:cubicBezTo>
                <a:lnTo>
                  <a:pt x="167" y="52"/>
                </a:lnTo>
                <a:close/>
                <a:moveTo>
                  <a:pt x="188" y="60"/>
                </a:moveTo>
                <a:cubicBezTo>
                  <a:pt x="186" y="58"/>
                  <a:pt x="185" y="53"/>
                  <a:pt x="184" y="48"/>
                </a:cubicBezTo>
                <a:cubicBezTo>
                  <a:pt x="184" y="42"/>
                  <a:pt x="185" y="38"/>
                  <a:pt x="186" y="35"/>
                </a:cubicBezTo>
                <a:cubicBezTo>
                  <a:pt x="185" y="35"/>
                  <a:pt x="184" y="35"/>
                  <a:pt x="182" y="36"/>
                </a:cubicBezTo>
                <a:cubicBezTo>
                  <a:pt x="181" y="38"/>
                  <a:pt x="180" y="42"/>
                  <a:pt x="180" y="48"/>
                </a:cubicBezTo>
                <a:cubicBezTo>
                  <a:pt x="180" y="54"/>
                  <a:pt x="182" y="58"/>
                  <a:pt x="184" y="61"/>
                </a:cubicBezTo>
                <a:cubicBezTo>
                  <a:pt x="184" y="61"/>
                  <a:pt x="185" y="60"/>
                  <a:pt x="185" y="60"/>
                </a:cubicBezTo>
                <a:lnTo>
                  <a:pt x="188" y="60"/>
                </a:lnTo>
                <a:close/>
                <a:moveTo>
                  <a:pt x="200" y="44"/>
                </a:moveTo>
                <a:cubicBezTo>
                  <a:pt x="200" y="46"/>
                  <a:pt x="199" y="47"/>
                  <a:pt x="197" y="47"/>
                </a:cubicBezTo>
                <a:cubicBezTo>
                  <a:pt x="196" y="47"/>
                  <a:pt x="196" y="47"/>
                  <a:pt x="195" y="47"/>
                </a:cubicBezTo>
                <a:cubicBezTo>
                  <a:pt x="196" y="41"/>
                  <a:pt x="196" y="41"/>
                  <a:pt x="196" y="41"/>
                </a:cubicBezTo>
                <a:cubicBezTo>
                  <a:pt x="196" y="41"/>
                  <a:pt x="197" y="40"/>
                  <a:pt x="197" y="41"/>
                </a:cubicBezTo>
                <a:cubicBezTo>
                  <a:pt x="199" y="41"/>
                  <a:pt x="200" y="42"/>
                  <a:pt x="200" y="44"/>
                </a:cubicBezTo>
                <a:moveTo>
                  <a:pt x="203" y="50"/>
                </a:moveTo>
                <a:cubicBezTo>
                  <a:pt x="205" y="49"/>
                  <a:pt x="205" y="47"/>
                  <a:pt x="206" y="44"/>
                </a:cubicBezTo>
                <a:cubicBezTo>
                  <a:pt x="206" y="41"/>
                  <a:pt x="205" y="39"/>
                  <a:pt x="204" y="38"/>
                </a:cubicBezTo>
                <a:cubicBezTo>
                  <a:pt x="202" y="36"/>
                  <a:pt x="200" y="36"/>
                  <a:pt x="198" y="36"/>
                </a:cubicBezTo>
                <a:cubicBezTo>
                  <a:pt x="194" y="35"/>
                  <a:pt x="192" y="35"/>
                  <a:pt x="191" y="3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91" y="60"/>
                  <a:pt x="193" y="60"/>
                  <a:pt x="195" y="61"/>
                </a:cubicBezTo>
                <a:cubicBezTo>
                  <a:pt x="195" y="52"/>
                  <a:pt x="195" y="52"/>
                  <a:pt x="195" y="52"/>
                </a:cubicBezTo>
                <a:cubicBezTo>
                  <a:pt x="195" y="52"/>
                  <a:pt x="196" y="52"/>
                  <a:pt x="196" y="52"/>
                </a:cubicBezTo>
                <a:cubicBezTo>
                  <a:pt x="199" y="53"/>
                  <a:pt x="202" y="52"/>
                  <a:pt x="203" y="50"/>
                </a:cubicBezTo>
                <a:moveTo>
                  <a:pt x="222" y="44"/>
                </a:moveTo>
                <a:cubicBezTo>
                  <a:pt x="223" y="39"/>
                  <a:pt x="223" y="39"/>
                  <a:pt x="223" y="39"/>
                </a:cubicBezTo>
                <a:cubicBezTo>
                  <a:pt x="221" y="39"/>
                  <a:pt x="220" y="38"/>
                  <a:pt x="219" y="38"/>
                </a:cubicBezTo>
                <a:cubicBezTo>
                  <a:pt x="214" y="37"/>
                  <a:pt x="214" y="37"/>
                  <a:pt x="214" y="37"/>
                </a:cubicBezTo>
                <a:cubicBezTo>
                  <a:pt x="212" y="37"/>
                  <a:pt x="211" y="37"/>
                  <a:pt x="210" y="37"/>
                </a:cubicBezTo>
                <a:cubicBezTo>
                  <a:pt x="205" y="61"/>
                  <a:pt x="205" y="61"/>
                  <a:pt x="205" y="61"/>
                </a:cubicBezTo>
                <a:cubicBezTo>
                  <a:pt x="210" y="62"/>
                  <a:pt x="214" y="63"/>
                  <a:pt x="219" y="64"/>
                </a:cubicBezTo>
                <a:cubicBezTo>
                  <a:pt x="220" y="58"/>
                  <a:pt x="220" y="58"/>
                  <a:pt x="220" y="58"/>
                </a:cubicBezTo>
                <a:cubicBezTo>
                  <a:pt x="212" y="57"/>
                  <a:pt x="212" y="57"/>
                  <a:pt x="212" y="57"/>
                </a:cubicBezTo>
                <a:cubicBezTo>
                  <a:pt x="212" y="52"/>
                  <a:pt x="212" y="52"/>
                  <a:pt x="212" y="52"/>
                </a:cubicBezTo>
                <a:cubicBezTo>
                  <a:pt x="220" y="54"/>
                  <a:pt x="220" y="54"/>
                  <a:pt x="220" y="54"/>
                </a:cubicBezTo>
                <a:cubicBezTo>
                  <a:pt x="220" y="48"/>
                  <a:pt x="220" y="48"/>
                  <a:pt x="220" y="48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4" y="43"/>
                  <a:pt x="214" y="43"/>
                  <a:pt x="214" y="43"/>
                </a:cubicBezTo>
                <a:lnTo>
                  <a:pt x="222" y="44"/>
                </a:lnTo>
                <a:close/>
                <a:moveTo>
                  <a:pt x="226" y="66"/>
                </a:moveTo>
                <a:cubicBezTo>
                  <a:pt x="233" y="42"/>
                  <a:pt x="233" y="42"/>
                  <a:pt x="233" y="42"/>
                </a:cubicBezTo>
                <a:cubicBezTo>
                  <a:pt x="231" y="41"/>
                  <a:pt x="229" y="41"/>
                  <a:pt x="227" y="40"/>
                </a:cubicBezTo>
                <a:cubicBezTo>
                  <a:pt x="221" y="64"/>
                  <a:pt x="221" y="64"/>
                  <a:pt x="221" y="64"/>
                </a:cubicBezTo>
                <a:cubicBezTo>
                  <a:pt x="222" y="65"/>
                  <a:pt x="224" y="65"/>
                  <a:pt x="226" y="66"/>
                </a:cubicBezTo>
                <a:moveTo>
                  <a:pt x="241" y="60"/>
                </a:moveTo>
                <a:cubicBezTo>
                  <a:pt x="252" y="49"/>
                  <a:pt x="252" y="49"/>
                  <a:pt x="252" y="49"/>
                </a:cubicBezTo>
                <a:cubicBezTo>
                  <a:pt x="250" y="48"/>
                  <a:pt x="248" y="47"/>
                  <a:pt x="247" y="46"/>
                </a:cubicBezTo>
                <a:cubicBezTo>
                  <a:pt x="243" y="51"/>
                  <a:pt x="243" y="51"/>
                  <a:pt x="243" y="51"/>
                </a:cubicBezTo>
                <a:cubicBezTo>
                  <a:pt x="242" y="53"/>
                  <a:pt x="241" y="54"/>
                  <a:pt x="240" y="55"/>
                </a:cubicBezTo>
                <a:cubicBezTo>
                  <a:pt x="240" y="55"/>
                  <a:pt x="240" y="55"/>
                  <a:pt x="240" y="55"/>
                </a:cubicBezTo>
                <a:cubicBezTo>
                  <a:pt x="240" y="53"/>
                  <a:pt x="240" y="52"/>
                  <a:pt x="240" y="50"/>
                </a:cubicBezTo>
                <a:cubicBezTo>
                  <a:pt x="241" y="44"/>
                  <a:pt x="241" y="44"/>
                  <a:pt x="241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38" y="43"/>
                  <a:pt x="237" y="43"/>
                  <a:pt x="235" y="42"/>
                </a:cubicBezTo>
                <a:cubicBezTo>
                  <a:pt x="236" y="58"/>
                  <a:pt x="236" y="58"/>
                  <a:pt x="236" y="58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34" y="68"/>
                  <a:pt x="235" y="69"/>
                  <a:pt x="237" y="70"/>
                </a:cubicBezTo>
                <a:lnTo>
                  <a:pt x="241" y="60"/>
                </a:lnTo>
                <a:close/>
                <a:moveTo>
                  <a:pt x="258" y="57"/>
                </a:moveTo>
                <a:cubicBezTo>
                  <a:pt x="258" y="58"/>
                  <a:pt x="257" y="60"/>
                  <a:pt x="257" y="62"/>
                </a:cubicBezTo>
                <a:cubicBezTo>
                  <a:pt x="255" y="66"/>
                  <a:pt x="255" y="66"/>
                  <a:pt x="255" y="66"/>
                </a:cubicBezTo>
                <a:cubicBezTo>
                  <a:pt x="252" y="64"/>
                  <a:pt x="252" y="64"/>
                  <a:pt x="252" y="64"/>
                </a:cubicBezTo>
                <a:cubicBezTo>
                  <a:pt x="255" y="61"/>
                  <a:pt x="255" y="61"/>
                  <a:pt x="255" y="61"/>
                </a:cubicBezTo>
                <a:cubicBezTo>
                  <a:pt x="256" y="60"/>
                  <a:pt x="257" y="58"/>
                  <a:pt x="258" y="57"/>
                </a:cubicBezTo>
                <a:close/>
                <a:moveTo>
                  <a:pt x="257" y="80"/>
                </a:moveTo>
                <a:cubicBezTo>
                  <a:pt x="264" y="54"/>
                  <a:pt x="264" y="54"/>
                  <a:pt x="264" y="54"/>
                </a:cubicBezTo>
                <a:cubicBezTo>
                  <a:pt x="262" y="53"/>
                  <a:pt x="259" y="52"/>
                  <a:pt x="257" y="51"/>
                </a:cubicBezTo>
                <a:cubicBezTo>
                  <a:pt x="240" y="71"/>
                  <a:pt x="240" y="71"/>
                  <a:pt x="240" y="71"/>
                </a:cubicBezTo>
                <a:cubicBezTo>
                  <a:pt x="242" y="71"/>
                  <a:pt x="244" y="72"/>
                  <a:pt x="246" y="73"/>
                </a:cubicBezTo>
                <a:cubicBezTo>
                  <a:pt x="249" y="69"/>
                  <a:pt x="249" y="69"/>
                  <a:pt x="249" y="69"/>
                </a:cubicBezTo>
                <a:cubicBezTo>
                  <a:pt x="254" y="71"/>
                  <a:pt x="254" y="71"/>
                  <a:pt x="254" y="71"/>
                </a:cubicBezTo>
                <a:cubicBezTo>
                  <a:pt x="252" y="77"/>
                  <a:pt x="252" y="77"/>
                  <a:pt x="252" y="77"/>
                </a:cubicBezTo>
                <a:cubicBezTo>
                  <a:pt x="254" y="77"/>
                  <a:pt x="256" y="78"/>
                  <a:pt x="257" y="80"/>
                </a:cubicBezTo>
                <a:moveTo>
                  <a:pt x="272" y="91"/>
                </a:moveTo>
                <a:cubicBezTo>
                  <a:pt x="287" y="70"/>
                  <a:pt x="287" y="70"/>
                  <a:pt x="287" y="70"/>
                </a:cubicBezTo>
                <a:cubicBezTo>
                  <a:pt x="286" y="69"/>
                  <a:pt x="285" y="68"/>
                  <a:pt x="283" y="67"/>
                </a:cubicBezTo>
                <a:cubicBezTo>
                  <a:pt x="280" y="72"/>
                  <a:pt x="280" y="72"/>
                  <a:pt x="280" y="72"/>
                </a:cubicBezTo>
                <a:cubicBezTo>
                  <a:pt x="277" y="75"/>
                  <a:pt x="276" y="78"/>
                  <a:pt x="274" y="81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75" y="78"/>
                  <a:pt x="276" y="74"/>
                  <a:pt x="276" y="72"/>
                </a:cubicBezTo>
                <a:cubicBezTo>
                  <a:pt x="278" y="64"/>
                  <a:pt x="278" y="64"/>
                  <a:pt x="278" y="64"/>
                </a:cubicBezTo>
                <a:cubicBezTo>
                  <a:pt x="277" y="62"/>
                  <a:pt x="275" y="61"/>
                  <a:pt x="273" y="60"/>
                </a:cubicBezTo>
                <a:cubicBezTo>
                  <a:pt x="258" y="80"/>
                  <a:pt x="258" y="80"/>
                  <a:pt x="258" y="80"/>
                </a:cubicBezTo>
                <a:cubicBezTo>
                  <a:pt x="260" y="81"/>
                  <a:pt x="261" y="82"/>
                  <a:pt x="262" y="83"/>
                </a:cubicBezTo>
                <a:cubicBezTo>
                  <a:pt x="266" y="78"/>
                  <a:pt x="266" y="78"/>
                  <a:pt x="266" y="78"/>
                </a:cubicBezTo>
                <a:cubicBezTo>
                  <a:pt x="268" y="75"/>
                  <a:pt x="271" y="72"/>
                  <a:pt x="272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1" y="72"/>
                  <a:pt x="271" y="76"/>
                  <a:pt x="270" y="78"/>
                </a:cubicBezTo>
                <a:cubicBezTo>
                  <a:pt x="268" y="87"/>
                  <a:pt x="268" y="87"/>
                  <a:pt x="268" y="87"/>
                </a:cubicBezTo>
                <a:cubicBezTo>
                  <a:pt x="269" y="88"/>
                  <a:pt x="271" y="89"/>
                  <a:pt x="272" y="91"/>
                </a:cubicBezTo>
                <a:moveTo>
                  <a:pt x="299" y="90"/>
                </a:moveTo>
                <a:cubicBezTo>
                  <a:pt x="303" y="87"/>
                  <a:pt x="303" y="87"/>
                  <a:pt x="303" y="87"/>
                </a:cubicBezTo>
                <a:cubicBezTo>
                  <a:pt x="303" y="86"/>
                  <a:pt x="302" y="84"/>
                  <a:pt x="300" y="82"/>
                </a:cubicBezTo>
                <a:cubicBezTo>
                  <a:pt x="295" y="77"/>
                  <a:pt x="288" y="76"/>
                  <a:pt x="282" y="83"/>
                </a:cubicBezTo>
                <a:cubicBezTo>
                  <a:pt x="280" y="85"/>
                  <a:pt x="278" y="88"/>
                  <a:pt x="278" y="91"/>
                </a:cubicBezTo>
                <a:cubicBezTo>
                  <a:pt x="278" y="94"/>
                  <a:pt x="279" y="96"/>
                  <a:pt x="282" y="99"/>
                </a:cubicBezTo>
                <a:cubicBezTo>
                  <a:pt x="284" y="101"/>
                  <a:pt x="286" y="103"/>
                  <a:pt x="288" y="103"/>
                </a:cubicBezTo>
                <a:cubicBezTo>
                  <a:pt x="297" y="94"/>
                  <a:pt x="297" y="94"/>
                  <a:pt x="297" y="94"/>
                </a:cubicBezTo>
                <a:cubicBezTo>
                  <a:pt x="292" y="88"/>
                  <a:pt x="292" y="88"/>
                  <a:pt x="292" y="88"/>
                </a:cubicBezTo>
                <a:cubicBezTo>
                  <a:pt x="288" y="92"/>
                  <a:pt x="288" y="92"/>
                  <a:pt x="288" y="92"/>
                </a:cubicBezTo>
                <a:cubicBezTo>
                  <a:pt x="290" y="94"/>
                  <a:pt x="290" y="94"/>
                  <a:pt x="290" y="94"/>
                </a:cubicBezTo>
                <a:cubicBezTo>
                  <a:pt x="287" y="97"/>
                  <a:pt x="287" y="97"/>
                  <a:pt x="287" y="97"/>
                </a:cubicBezTo>
                <a:cubicBezTo>
                  <a:pt x="286" y="97"/>
                  <a:pt x="286" y="96"/>
                  <a:pt x="285" y="96"/>
                </a:cubicBezTo>
                <a:cubicBezTo>
                  <a:pt x="283" y="94"/>
                  <a:pt x="283" y="90"/>
                  <a:pt x="286" y="87"/>
                </a:cubicBezTo>
                <a:cubicBezTo>
                  <a:pt x="290" y="83"/>
                  <a:pt x="294" y="83"/>
                  <a:pt x="296" y="86"/>
                </a:cubicBezTo>
                <a:cubicBezTo>
                  <a:pt x="298" y="87"/>
                  <a:pt x="298" y="89"/>
                  <a:pt x="299" y="90"/>
                </a:cubicBezTo>
                <a:moveTo>
                  <a:pt x="311" y="119"/>
                </a:moveTo>
                <a:cubicBezTo>
                  <a:pt x="322" y="111"/>
                  <a:pt x="322" y="111"/>
                  <a:pt x="322" y="111"/>
                </a:cubicBezTo>
                <a:cubicBezTo>
                  <a:pt x="321" y="110"/>
                  <a:pt x="321" y="108"/>
                  <a:pt x="320" y="107"/>
                </a:cubicBezTo>
                <a:cubicBezTo>
                  <a:pt x="320" y="107"/>
                  <a:pt x="320" y="107"/>
                  <a:pt x="320" y="107"/>
                </a:cubicBezTo>
                <a:cubicBezTo>
                  <a:pt x="308" y="115"/>
                  <a:pt x="308" y="115"/>
                  <a:pt x="308" y="115"/>
                </a:cubicBezTo>
                <a:cubicBezTo>
                  <a:pt x="304" y="117"/>
                  <a:pt x="302" y="117"/>
                  <a:pt x="301" y="115"/>
                </a:cubicBezTo>
                <a:cubicBezTo>
                  <a:pt x="300" y="114"/>
                  <a:pt x="301" y="112"/>
                  <a:pt x="304" y="109"/>
                </a:cubicBezTo>
                <a:cubicBezTo>
                  <a:pt x="316" y="101"/>
                  <a:pt x="316" y="101"/>
                  <a:pt x="316" y="101"/>
                </a:cubicBezTo>
                <a:cubicBezTo>
                  <a:pt x="315" y="100"/>
                  <a:pt x="314" y="98"/>
                  <a:pt x="313" y="97"/>
                </a:cubicBezTo>
                <a:cubicBezTo>
                  <a:pt x="302" y="104"/>
                  <a:pt x="302" y="104"/>
                  <a:pt x="302" y="104"/>
                </a:cubicBezTo>
                <a:cubicBezTo>
                  <a:pt x="295" y="109"/>
                  <a:pt x="294" y="113"/>
                  <a:pt x="297" y="118"/>
                </a:cubicBezTo>
                <a:cubicBezTo>
                  <a:pt x="300" y="123"/>
                  <a:pt x="305" y="123"/>
                  <a:pt x="311" y="119"/>
                </a:cubicBezTo>
                <a:moveTo>
                  <a:pt x="310" y="142"/>
                </a:moveTo>
                <a:cubicBezTo>
                  <a:pt x="332" y="132"/>
                  <a:pt x="332" y="132"/>
                  <a:pt x="332" y="132"/>
                </a:cubicBezTo>
                <a:cubicBezTo>
                  <a:pt x="332" y="130"/>
                  <a:pt x="331" y="129"/>
                  <a:pt x="331" y="127"/>
                </a:cubicBezTo>
                <a:cubicBezTo>
                  <a:pt x="325" y="130"/>
                  <a:pt x="325" y="130"/>
                  <a:pt x="325" y="130"/>
                </a:cubicBezTo>
                <a:cubicBezTo>
                  <a:pt x="322" y="131"/>
                  <a:pt x="319" y="133"/>
                  <a:pt x="316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8" y="133"/>
                  <a:pt x="320" y="130"/>
                  <a:pt x="322" y="128"/>
                </a:cubicBezTo>
                <a:cubicBezTo>
                  <a:pt x="328" y="122"/>
                  <a:pt x="328" y="122"/>
                  <a:pt x="328" y="122"/>
                </a:cubicBezTo>
                <a:cubicBezTo>
                  <a:pt x="327" y="120"/>
                  <a:pt x="326" y="118"/>
                  <a:pt x="325" y="116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3" y="128"/>
                  <a:pt x="304" y="130"/>
                  <a:pt x="305" y="131"/>
                </a:cubicBezTo>
                <a:cubicBezTo>
                  <a:pt x="310" y="129"/>
                  <a:pt x="310" y="129"/>
                  <a:pt x="310" y="129"/>
                </a:cubicBezTo>
                <a:cubicBezTo>
                  <a:pt x="314" y="127"/>
                  <a:pt x="317" y="125"/>
                  <a:pt x="320" y="124"/>
                </a:cubicBezTo>
                <a:cubicBezTo>
                  <a:pt x="320" y="124"/>
                  <a:pt x="320" y="124"/>
                  <a:pt x="320" y="124"/>
                </a:cubicBezTo>
                <a:cubicBezTo>
                  <a:pt x="318" y="126"/>
                  <a:pt x="315" y="128"/>
                  <a:pt x="313" y="131"/>
                </a:cubicBezTo>
                <a:cubicBezTo>
                  <a:pt x="308" y="137"/>
                  <a:pt x="308" y="137"/>
                  <a:pt x="308" y="137"/>
                </a:cubicBezTo>
                <a:cubicBezTo>
                  <a:pt x="308" y="139"/>
                  <a:pt x="309" y="141"/>
                  <a:pt x="310" y="142"/>
                </a:cubicBezTo>
                <a:moveTo>
                  <a:pt x="312" y="150"/>
                </a:moveTo>
                <a:cubicBezTo>
                  <a:pt x="336" y="142"/>
                  <a:pt x="336" y="142"/>
                  <a:pt x="336" y="142"/>
                </a:cubicBezTo>
                <a:cubicBezTo>
                  <a:pt x="335" y="140"/>
                  <a:pt x="335" y="138"/>
                  <a:pt x="334" y="136"/>
                </a:cubicBezTo>
                <a:cubicBezTo>
                  <a:pt x="311" y="145"/>
                  <a:pt x="311" y="145"/>
                  <a:pt x="311" y="145"/>
                </a:cubicBezTo>
                <a:cubicBezTo>
                  <a:pt x="311" y="146"/>
                  <a:pt x="312" y="148"/>
                  <a:pt x="312" y="150"/>
                </a:cubicBezTo>
                <a:moveTo>
                  <a:pt x="316" y="162"/>
                </a:moveTo>
                <a:cubicBezTo>
                  <a:pt x="341" y="163"/>
                  <a:pt x="341" y="163"/>
                  <a:pt x="341" y="163"/>
                </a:cubicBezTo>
                <a:cubicBezTo>
                  <a:pt x="341" y="161"/>
                  <a:pt x="341" y="159"/>
                  <a:pt x="340" y="157"/>
                </a:cubicBezTo>
                <a:cubicBezTo>
                  <a:pt x="330" y="157"/>
                  <a:pt x="330" y="157"/>
                  <a:pt x="330" y="157"/>
                </a:cubicBezTo>
                <a:cubicBezTo>
                  <a:pt x="327" y="158"/>
                  <a:pt x="324" y="158"/>
                  <a:pt x="321" y="158"/>
                </a:cubicBezTo>
                <a:cubicBezTo>
                  <a:pt x="321" y="158"/>
                  <a:pt x="321" y="158"/>
                  <a:pt x="321" y="158"/>
                </a:cubicBezTo>
                <a:cubicBezTo>
                  <a:pt x="324" y="157"/>
                  <a:pt x="327" y="155"/>
                  <a:pt x="329" y="154"/>
                </a:cubicBezTo>
                <a:cubicBezTo>
                  <a:pt x="338" y="150"/>
                  <a:pt x="338" y="150"/>
                  <a:pt x="338" y="150"/>
                </a:cubicBezTo>
                <a:cubicBezTo>
                  <a:pt x="338" y="149"/>
                  <a:pt x="338" y="149"/>
                  <a:pt x="338" y="149"/>
                </a:cubicBezTo>
                <a:cubicBezTo>
                  <a:pt x="338" y="147"/>
                  <a:pt x="337" y="146"/>
                  <a:pt x="337" y="144"/>
                </a:cubicBezTo>
                <a:cubicBezTo>
                  <a:pt x="314" y="156"/>
                  <a:pt x="314" y="156"/>
                  <a:pt x="314" y="156"/>
                </a:cubicBezTo>
                <a:cubicBezTo>
                  <a:pt x="315" y="158"/>
                  <a:pt x="315" y="160"/>
                  <a:pt x="316" y="162"/>
                </a:cubicBezTo>
                <a:moveTo>
                  <a:pt x="338" y="180"/>
                </a:moveTo>
                <a:cubicBezTo>
                  <a:pt x="343" y="179"/>
                  <a:pt x="343" y="179"/>
                  <a:pt x="343" y="179"/>
                </a:cubicBezTo>
                <a:cubicBezTo>
                  <a:pt x="343" y="178"/>
                  <a:pt x="343" y="176"/>
                  <a:pt x="343" y="174"/>
                </a:cubicBezTo>
                <a:cubicBezTo>
                  <a:pt x="343" y="170"/>
                  <a:pt x="343" y="170"/>
                  <a:pt x="343" y="170"/>
                </a:cubicBezTo>
                <a:cubicBezTo>
                  <a:pt x="342" y="169"/>
                  <a:pt x="342" y="167"/>
                  <a:pt x="342" y="166"/>
                </a:cubicBezTo>
                <a:cubicBezTo>
                  <a:pt x="317" y="169"/>
                  <a:pt x="317" y="169"/>
                  <a:pt x="317" y="169"/>
                </a:cubicBezTo>
                <a:cubicBezTo>
                  <a:pt x="318" y="173"/>
                  <a:pt x="318" y="178"/>
                  <a:pt x="319" y="182"/>
                </a:cubicBezTo>
                <a:cubicBezTo>
                  <a:pt x="324" y="182"/>
                  <a:pt x="324" y="182"/>
                  <a:pt x="324" y="182"/>
                </a:cubicBezTo>
                <a:cubicBezTo>
                  <a:pt x="323" y="174"/>
                  <a:pt x="323" y="174"/>
                  <a:pt x="323" y="174"/>
                </a:cubicBezTo>
                <a:cubicBezTo>
                  <a:pt x="328" y="173"/>
                  <a:pt x="328" y="173"/>
                  <a:pt x="328" y="173"/>
                </a:cubicBezTo>
                <a:cubicBezTo>
                  <a:pt x="328" y="180"/>
                  <a:pt x="328" y="180"/>
                  <a:pt x="328" y="180"/>
                </a:cubicBezTo>
                <a:cubicBezTo>
                  <a:pt x="334" y="180"/>
                  <a:pt x="334" y="180"/>
                  <a:pt x="334" y="180"/>
                </a:cubicBezTo>
                <a:cubicBezTo>
                  <a:pt x="333" y="173"/>
                  <a:pt x="333" y="173"/>
                  <a:pt x="333" y="173"/>
                </a:cubicBezTo>
                <a:cubicBezTo>
                  <a:pt x="337" y="172"/>
                  <a:pt x="337" y="172"/>
                  <a:pt x="337" y="172"/>
                </a:cubicBezTo>
                <a:lnTo>
                  <a:pt x="338" y="180"/>
                </a:lnTo>
                <a:close/>
                <a:moveTo>
                  <a:pt x="339" y="192"/>
                </a:moveTo>
                <a:cubicBezTo>
                  <a:pt x="339" y="194"/>
                  <a:pt x="338" y="195"/>
                  <a:pt x="336" y="195"/>
                </a:cubicBezTo>
                <a:cubicBezTo>
                  <a:pt x="334" y="195"/>
                  <a:pt x="333" y="194"/>
                  <a:pt x="333" y="192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9" y="190"/>
                  <a:pt x="339" y="190"/>
                  <a:pt x="339" y="190"/>
                </a:cubicBezTo>
                <a:cubicBezTo>
                  <a:pt x="339" y="191"/>
                  <a:pt x="339" y="191"/>
                  <a:pt x="339" y="192"/>
                </a:cubicBezTo>
                <a:moveTo>
                  <a:pt x="342" y="198"/>
                </a:moveTo>
                <a:cubicBezTo>
                  <a:pt x="343" y="197"/>
                  <a:pt x="344" y="197"/>
                  <a:pt x="344" y="195"/>
                </a:cubicBezTo>
                <a:cubicBezTo>
                  <a:pt x="344" y="193"/>
                  <a:pt x="344" y="193"/>
                  <a:pt x="344" y="192"/>
                </a:cubicBezTo>
                <a:cubicBezTo>
                  <a:pt x="344" y="190"/>
                  <a:pt x="344" y="188"/>
                  <a:pt x="344" y="186"/>
                </a:cubicBezTo>
                <a:cubicBezTo>
                  <a:pt x="344" y="186"/>
                  <a:pt x="344" y="185"/>
                  <a:pt x="344" y="185"/>
                </a:cubicBezTo>
                <a:cubicBezTo>
                  <a:pt x="319" y="185"/>
                  <a:pt x="319" y="185"/>
                  <a:pt x="319" y="185"/>
                </a:cubicBezTo>
                <a:cubicBezTo>
                  <a:pt x="319" y="186"/>
                  <a:pt x="319" y="188"/>
                  <a:pt x="319" y="190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3"/>
                  <a:pt x="327" y="193"/>
                  <a:pt x="324" y="194"/>
                </a:cubicBezTo>
                <a:cubicBezTo>
                  <a:pt x="321" y="194"/>
                  <a:pt x="320" y="195"/>
                  <a:pt x="319" y="195"/>
                </a:cubicBezTo>
                <a:cubicBezTo>
                  <a:pt x="319" y="197"/>
                  <a:pt x="318" y="199"/>
                  <a:pt x="318" y="201"/>
                </a:cubicBezTo>
                <a:cubicBezTo>
                  <a:pt x="319" y="200"/>
                  <a:pt x="323" y="200"/>
                  <a:pt x="326" y="199"/>
                </a:cubicBezTo>
                <a:cubicBezTo>
                  <a:pt x="328" y="199"/>
                  <a:pt x="329" y="198"/>
                  <a:pt x="330" y="197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31" y="198"/>
                  <a:pt x="333" y="200"/>
                  <a:pt x="336" y="200"/>
                </a:cubicBezTo>
                <a:cubicBezTo>
                  <a:pt x="339" y="200"/>
                  <a:pt x="341" y="200"/>
                  <a:pt x="342" y="198"/>
                </a:cubicBezTo>
                <a:moveTo>
                  <a:pt x="340" y="219"/>
                </a:moveTo>
                <a:cubicBezTo>
                  <a:pt x="341" y="217"/>
                  <a:pt x="342" y="216"/>
                  <a:pt x="342" y="213"/>
                </a:cubicBezTo>
                <a:cubicBezTo>
                  <a:pt x="343" y="208"/>
                  <a:pt x="340" y="205"/>
                  <a:pt x="336" y="204"/>
                </a:cubicBezTo>
                <a:cubicBezTo>
                  <a:pt x="332" y="204"/>
                  <a:pt x="330" y="206"/>
                  <a:pt x="328" y="209"/>
                </a:cubicBezTo>
                <a:cubicBezTo>
                  <a:pt x="326" y="211"/>
                  <a:pt x="326" y="212"/>
                  <a:pt x="324" y="212"/>
                </a:cubicBezTo>
                <a:cubicBezTo>
                  <a:pt x="323" y="211"/>
                  <a:pt x="323" y="210"/>
                  <a:pt x="323" y="209"/>
                </a:cubicBezTo>
                <a:cubicBezTo>
                  <a:pt x="323" y="207"/>
                  <a:pt x="324" y="205"/>
                  <a:pt x="325" y="204"/>
                </a:cubicBezTo>
                <a:cubicBezTo>
                  <a:pt x="320" y="202"/>
                  <a:pt x="320" y="202"/>
                  <a:pt x="320" y="202"/>
                </a:cubicBezTo>
                <a:cubicBezTo>
                  <a:pt x="319" y="203"/>
                  <a:pt x="318" y="205"/>
                  <a:pt x="317" y="207"/>
                </a:cubicBezTo>
                <a:cubicBezTo>
                  <a:pt x="317" y="213"/>
                  <a:pt x="320" y="217"/>
                  <a:pt x="324" y="217"/>
                </a:cubicBezTo>
                <a:cubicBezTo>
                  <a:pt x="327" y="218"/>
                  <a:pt x="330" y="216"/>
                  <a:pt x="332" y="213"/>
                </a:cubicBezTo>
                <a:cubicBezTo>
                  <a:pt x="334" y="211"/>
                  <a:pt x="334" y="210"/>
                  <a:pt x="336" y="210"/>
                </a:cubicBezTo>
                <a:cubicBezTo>
                  <a:pt x="337" y="210"/>
                  <a:pt x="337" y="211"/>
                  <a:pt x="337" y="213"/>
                </a:cubicBezTo>
                <a:cubicBezTo>
                  <a:pt x="337" y="215"/>
                  <a:pt x="336" y="216"/>
                  <a:pt x="335" y="217"/>
                </a:cubicBezTo>
                <a:lnTo>
                  <a:pt x="340" y="219"/>
                </a:lnTo>
                <a:close/>
                <a:moveTo>
                  <a:pt x="314" y="223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40" y="224"/>
                  <a:pt x="340" y="224"/>
                  <a:pt x="340" y="224"/>
                </a:cubicBezTo>
                <a:cubicBezTo>
                  <a:pt x="316" y="218"/>
                  <a:pt x="316" y="218"/>
                  <a:pt x="316" y="218"/>
                </a:cubicBezTo>
                <a:cubicBezTo>
                  <a:pt x="315" y="220"/>
                  <a:pt x="315" y="222"/>
                  <a:pt x="314" y="223"/>
                </a:cubicBezTo>
                <a:moveTo>
                  <a:pt x="327" y="246"/>
                </a:moveTo>
                <a:cubicBezTo>
                  <a:pt x="332" y="248"/>
                  <a:pt x="332" y="248"/>
                  <a:pt x="332" y="248"/>
                </a:cubicBezTo>
                <a:cubicBezTo>
                  <a:pt x="333" y="247"/>
                  <a:pt x="333" y="246"/>
                  <a:pt x="334" y="245"/>
                </a:cubicBezTo>
                <a:cubicBezTo>
                  <a:pt x="337" y="237"/>
                  <a:pt x="337" y="237"/>
                  <a:pt x="337" y="237"/>
                </a:cubicBezTo>
                <a:cubicBezTo>
                  <a:pt x="337" y="235"/>
                  <a:pt x="337" y="234"/>
                  <a:pt x="338" y="233"/>
                </a:cubicBezTo>
                <a:cubicBezTo>
                  <a:pt x="332" y="231"/>
                  <a:pt x="332" y="231"/>
                  <a:pt x="332" y="231"/>
                </a:cubicBezTo>
                <a:cubicBezTo>
                  <a:pt x="331" y="236"/>
                  <a:pt x="331" y="236"/>
                  <a:pt x="331" y="236"/>
                </a:cubicBezTo>
                <a:cubicBezTo>
                  <a:pt x="312" y="230"/>
                  <a:pt x="312" y="230"/>
                  <a:pt x="312" y="230"/>
                </a:cubicBezTo>
                <a:cubicBezTo>
                  <a:pt x="312" y="232"/>
                  <a:pt x="311" y="233"/>
                  <a:pt x="311" y="235"/>
                </a:cubicBezTo>
                <a:cubicBezTo>
                  <a:pt x="329" y="241"/>
                  <a:pt x="329" y="241"/>
                  <a:pt x="329" y="241"/>
                </a:cubicBezTo>
                <a:lnTo>
                  <a:pt x="327" y="246"/>
                </a:lnTo>
                <a:close/>
                <a:moveTo>
                  <a:pt x="313" y="255"/>
                </a:moveTo>
                <a:cubicBezTo>
                  <a:pt x="323" y="268"/>
                  <a:pt x="323" y="268"/>
                  <a:pt x="323" y="268"/>
                </a:cubicBezTo>
                <a:cubicBezTo>
                  <a:pt x="324" y="266"/>
                  <a:pt x="325" y="265"/>
                  <a:pt x="325" y="263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0" y="257"/>
                  <a:pt x="319" y="256"/>
                  <a:pt x="318" y="255"/>
                </a:cubicBezTo>
                <a:cubicBezTo>
                  <a:pt x="318" y="255"/>
                  <a:pt x="318" y="255"/>
                  <a:pt x="318" y="255"/>
                </a:cubicBezTo>
                <a:cubicBezTo>
                  <a:pt x="319" y="255"/>
                  <a:pt x="321" y="256"/>
                  <a:pt x="323" y="256"/>
                </a:cubicBezTo>
                <a:cubicBezTo>
                  <a:pt x="329" y="257"/>
                  <a:pt x="329" y="257"/>
                  <a:pt x="329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30" y="254"/>
                  <a:pt x="330" y="253"/>
                  <a:pt x="331" y="251"/>
                </a:cubicBezTo>
                <a:cubicBezTo>
                  <a:pt x="315" y="250"/>
                  <a:pt x="315" y="250"/>
                  <a:pt x="315" y="250"/>
                </a:cubicBezTo>
                <a:cubicBezTo>
                  <a:pt x="306" y="246"/>
                  <a:pt x="306" y="246"/>
                  <a:pt x="306" y="246"/>
                </a:cubicBezTo>
                <a:cubicBezTo>
                  <a:pt x="305" y="247"/>
                  <a:pt x="305" y="249"/>
                  <a:pt x="304" y="251"/>
                </a:cubicBezTo>
                <a:lnTo>
                  <a:pt x="313" y="255"/>
                </a:lnTo>
                <a:close/>
                <a:moveTo>
                  <a:pt x="308" y="269"/>
                </a:moveTo>
                <a:cubicBezTo>
                  <a:pt x="313" y="272"/>
                  <a:pt x="317" y="273"/>
                  <a:pt x="320" y="273"/>
                </a:cubicBezTo>
                <a:cubicBezTo>
                  <a:pt x="320" y="272"/>
                  <a:pt x="321" y="271"/>
                  <a:pt x="322" y="270"/>
                </a:cubicBezTo>
                <a:cubicBezTo>
                  <a:pt x="319" y="269"/>
                  <a:pt x="315" y="268"/>
                  <a:pt x="310" y="265"/>
                </a:cubicBezTo>
                <a:cubicBezTo>
                  <a:pt x="305" y="262"/>
                  <a:pt x="302" y="259"/>
                  <a:pt x="301" y="256"/>
                </a:cubicBezTo>
                <a:cubicBezTo>
                  <a:pt x="301" y="256"/>
                  <a:pt x="301" y="256"/>
                  <a:pt x="301" y="256"/>
                </a:cubicBezTo>
                <a:cubicBezTo>
                  <a:pt x="300" y="257"/>
                  <a:pt x="299" y="258"/>
                  <a:pt x="299" y="259"/>
                </a:cubicBezTo>
                <a:cubicBezTo>
                  <a:pt x="300" y="262"/>
                  <a:pt x="303" y="265"/>
                  <a:pt x="308" y="269"/>
                </a:cubicBezTo>
                <a:moveTo>
                  <a:pt x="355" y="190"/>
                </a:moveTo>
                <a:cubicBezTo>
                  <a:pt x="355" y="281"/>
                  <a:pt x="281" y="356"/>
                  <a:pt x="190" y="356"/>
                </a:cubicBezTo>
                <a:cubicBezTo>
                  <a:pt x="98" y="356"/>
                  <a:pt x="24" y="281"/>
                  <a:pt x="24" y="190"/>
                </a:cubicBezTo>
                <a:cubicBezTo>
                  <a:pt x="24" y="98"/>
                  <a:pt x="98" y="24"/>
                  <a:pt x="190" y="24"/>
                </a:cubicBezTo>
                <a:cubicBezTo>
                  <a:pt x="281" y="24"/>
                  <a:pt x="355" y="98"/>
                  <a:pt x="355" y="190"/>
                </a:cubicBezTo>
                <a:moveTo>
                  <a:pt x="366" y="162"/>
                </a:moveTo>
                <a:cubicBezTo>
                  <a:pt x="357" y="152"/>
                  <a:pt x="357" y="152"/>
                  <a:pt x="357" y="152"/>
                </a:cubicBezTo>
                <a:cubicBezTo>
                  <a:pt x="361" y="141"/>
                  <a:pt x="361" y="141"/>
                  <a:pt x="361" y="141"/>
                </a:cubicBezTo>
                <a:cubicBezTo>
                  <a:pt x="351" y="132"/>
                  <a:pt x="351" y="132"/>
                  <a:pt x="351" y="132"/>
                </a:cubicBezTo>
                <a:cubicBezTo>
                  <a:pt x="354" y="120"/>
                  <a:pt x="354" y="120"/>
                  <a:pt x="354" y="120"/>
                </a:cubicBezTo>
                <a:cubicBezTo>
                  <a:pt x="343" y="113"/>
                  <a:pt x="343" y="113"/>
                  <a:pt x="343" y="113"/>
                </a:cubicBezTo>
                <a:cubicBezTo>
                  <a:pt x="344" y="100"/>
                  <a:pt x="344" y="100"/>
                  <a:pt x="344" y="100"/>
                </a:cubicBezTo>
                <a:cubicBezTo>
                  <a:pt x="332" y="94"/>
                  <a:pt x="332" y="94"/>
                  <a:pt x="332" y="94"/>
                </a:cubicBezTo>
                <a:cubicBezTo>
                  <a:pt x="332" y="82"/>
                  <a:pt x="332" y="82"/>
                  <a:pt x="332" y="82"/>
                </a:cubicBezTo>
                <a:cubicBezTo>
                  <a:pt x="319" y="77"/>
                  <a:pt x="319" y="77"/>
                  <a:pt x="319" y="77"/>
                </a:cubicBezTo>
                <a:cubicBezTo>
                  <a:pt x="317" y="65"/>
                  <a:pt x="317" y="65"/>
                  <a:pt x="317" y="65"/>
                </a:cubicBezTo>
                <a:cubicBezTo>
                  <a:pt x="305" y="62"/>
                  <a:pt x="305" y="62"/>
                  <a:pt x="305" y="62"/>
                </a:cubicBezTo>
                <a:cubicBezTo>
                  <a:pt x="301" y="50"/>
                  <a:pt x="301" y="50"/>
                  <a:pt x="301" y="50"/>
                </a:cubicBezTo>
                <a:cubicBezTo>
                  <a:pt x="288" y="49"/>
                  <a:pt x="288" y="49"/>
                  <a:pt x="288" y="49"/>
                </a:cubicBezTo>
                <a:cubicBezTo>
                  <a:pt x="283" y="38"/>
                  <a:pt x="283" y="38"/>
                  <a:pt x="283" y="38"/>
                </a:cubicBezTo>
                <a:cubicBezTo>
                  <a:pt x="270" y="38"/>
                  <a:pt x="270" y="38"/>
                  <a:pt x="270" y="3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51" y="29"/>
                  <a:pt x="251" y="29"/>
                  <a:pt x="251" y="29"/>
                </a:cubicBezTo>
                <a:cubicBezTo>
                  <a:pt x="243" y="19"/>
                  <a:pt x="243" y="19"/>
                  <a:pt x="243" y="19"/>
                </a:cubicBezTo>
                <a:cubicBezTo>
                  <a:pt x="231" y="23"/>
                  <a:pt x="231" y="23"/>
                  <a:pt x="231" y="23"/>
                </a:cubicBezTo>
                <a:cubicBezTo>
                  <a:pt x="222" y="14"/>
                  <a:pt x="222" y="14"/>
                  <a:pt x="222" y="1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200" y="11"/>
                  <a:pt x="200" y="11"/>
                  <a:pt x="200" y="11"/>
                </a:cubicBezTo>
                <a:cubicBezTo>
                  <a:pt x="189" y="18"/>
                  <a:pt x="189" y="18"/>
                  <a:pt x="189" y="18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7" y="23"/>
                  <a:pt x="147" y="23"/>
                  <a:pt x="147" y="23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27" y="30"/>
                  <a:pt x="127" y="30"/>
                  <a:pt x="127" y="30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95" y="38"/>
                  <a:pt x="95" y="38"/>
                  <a:pt x="95" y="38"/>
                </a:cubicBezTo>
                <a:cubicBezTo>
                  <a:pt x="90" y="50"/>
                  <a:pt x="90" y="50"/>
                  <a:pt x="90" y="50"/>
                </a:cubicBezTo>
                <a:cubicBezTo>
                  <a:pt x="77" y="51"/>
                  <a:pt x="77" y="51"/>
                  <a:pt x="77" y="51"/>
                </a:cubicBezTo>
                <a:cubicBezTo>
                  <a:pt x="73" y="63"/>
                  <a:pt x="73" y="63"/>
                  <a:pt x="73" y="63"/>
                </a:cubicBezTo>
                <a:cubicBezTo>
                  <a:pt x="61" y="65"/>
                  <a:pt x="61" y="65"/>
                  <a:pt x="61" y="65"/>
                </a:cubicBezTo>
                <a:cubicBezTo>
                  <a:pt x="58" y="78"/>
                  <a:pt x="58" y="78"/>
                  <a:pt x="58" y="78"/>
                </a:cubicBezTo>
                <a:cubicBezTo>
                  <a:pt x="47" y="82"/>
                  <a:pt x="47" y="82"/>
                  <a:pt x="47" y="82"/>
                </a:cubicBezTo>
                <a:cubicBezTo>
                  <a:pt x="46" y="95"/>
                  <a:pt x="46" y="95"/>
                  <a:pt x="46" y="95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18" y="141"/>
                  <a:pt x="18" y="141"/>
                  <a:pt x="18" y="141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13" y="162"/>
                  <a:pt x="13" y="162"/>
                  <a:pt x="13" y="162"/>
                </a:cubicBezTo>
                <a:cubicBezTo>
                  <a:pt x="18" y="174"/>
                  <a:pt x="18" y="174"/>
                  <a:pt x="18" y="174"/>
                </a:cubicBezTo>
                <a:cubicBezTo>
                  <a:pt x="11" y="184"/>
                  <a:pt x="11" y="184"/>
                  <a:pt x="11" y="184"/>
                </a:cubicBezTo>
                <a:cubicBezTo>
                  <a:pt x="18" y="196"/>
                  <a:pt x="18" y="196"/>
                  <a:pt x="18" y="196"/>
                </a:cubicBezTo>
                <a:cubicBezTo>
                  <a:pt x="11" y="206"/>
                  <a:pt x="11" y="206"/>
                  <a:pt x="11" y="206"/>
                </a:cubicBezTo>
                <a:cubicBezTo>
                  <a:pt x="20" y="217"/>
                  <a:pt x="20" y="217"/>
                  <a:pt x="20" y="217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21" y="249"/>
                  <a:pt x="21" y="249"/>
                  <a:pt x="21" y="249"/>
                </a:cubicBezTo>
                <a:cubicBezTo>
                  <a:pt x="31" y="257"/>
                  <a:pt x="31" y="257"/>
                  <a:pt x="31" y="257"/>
                </a:cubicBezTo>
                <a:cubicBezTo>
                  <a:pt x="29" y="269"/>
                  <a:pt x="29" y="269"/>
                  <a:pt x="29" y="269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0" y="288"/>
                  <a:pt x="40" y="288"/>
                  <a:pt x="40" y="288"/>
                </a:cubicBezTo>
                <a:cubicBezTo>
                  <a:pt x="52" y="294"/>
                  <a:pt x="52" y="294"/>
                  <a:pt x="52" y="294"/>
                </a:cubicBezTo>
                <a:cubicBezTo>
                  <a:pt x="54" y="306"/>
                  <a:pt x="54" y="306"/>
                  <a:pt x="54" y="306"/>
                </a:cubicBezTo>
                <a:cubicBezTo>
                  <a:pt x="66" y="310"/>
                  <a:pt x="66" y="310"/>
                  <a:pt x="66" y="310"/>
                </a:cubicBezTo>
                <a:cubicBezTo>
                  <a:pt x="69" y="322"/>
                  <a:pt x="69" y="322"/>
                  <a:pt x="69" y="322"/>
                </a:cubicBezTo>
                <a:cubicBezTo>
                  <a:pt x="82" y="324"/>
                  <a:pt x="82" y="324"/>
                  <a:pt x="82" y="324"/>
                </a:cubicBezTo>
                <a:cubicBezTo>
                  <a:pt x="86" y="336"/>
                  <a:pt x="86" y="336"/>
                  <a:pt x="86" y="336"/>
                </a:cubicBezTo>
                <a:cubicBezTo>
                  <a:pt x="99" y="336"/>
                  <a:pt x="99" y="336"/>
                  <a:pt x="99" y="336"/>
                </a:cubicBezTo>
                <a:cubicBezTo>
                  <a:pt x="105" y="347"/>
                  <a:pt x="105" y="347"/>
                  <a:pt x="105" y="347"/>
                </a:cubicBezTo>
                <a:cubicBezTo>
                  <a:pt x="118" y="346"/>
                  <a:pt x="118" y="346"/>
                  <a:pt x="118" y="346"/>
                </a:cubicBezTo>
                <a:cubicBezTo>
                  <a:pt x="125" y="356"/>
                  <a:pt x="125" y="356"/>
                  <a:pt x="125" y="356"/>
                </a:cubicBezTo>
                <a:cubicBezTo>
                  <a:pt x="138" y="354"/>
                  <a:pt x="138" y="354"/>
                  <a:pt x="138" y="354"/>
                </a:cubicBezTo>
                <a:cubicBezTo>
                  <a:pt x="146" y="363"/>
                  <a:pt x="146" y="363"/>
                  <a:pt x="146" y="363"/>
                </a:cubicBezTo>
                <a:cubicBezTo>
                  <a:pt x="158" y="359"/>
                  <a:pt x="158" y="359"/>
                  <a:pt x="158" y="359"/>
                </a:cubicBezTo>
                <a:cubicBezTo>
                  <a:pt x="167" y="367"/>
                  <a:pt x="167" y="367"/>
                  <a:pt x="167" y="367"/>
                </a:cubicBezTo>
                <a:cubicBezTo>
                  <a:pt x="179" y="361"/>
                  <a:pt x="179" y="361"/>
                  <a:pt x="179" y="361"/>
                </a:cubicBezTo>
                <a:cubicBezTo>
                  <a:pt x="189" y="368"/>
                  <a:pt x="189" y="368"/>
                  <a:pt x="189" y="368"/>
                </a:cubicBezTo>
                <a:cubicBezTo>
                  <a:pt x="200" y="361"/>
                  <a:pt x="200" y="361"/>
                  <a:pt x="200" y="361"/>
                </a:cubicBezTo>
                <a:cubicBezTo>
                  <a:pt x="211" y="367"/>
                  <a:pt x="211" y="367"/>
                  <a:pt x="211" y="367"/>
                </a:cubicBezTo>
                <a:cubicBezTo>
                  <a:pt x="221" y="359"/>
                  <a:pt x="221" y="359"/>
                  <a:pt x="221" y="359"/>
                </a:cubicBezTo>
                <a:cubicBezTo>
                  <a:pt x="233" y="363"/>
                  <a:pt x="233" y="363"/>
                  <a:pt x="233" y="363"/>
                </a:cubicBezTo>
                <a:cubicBezTo>
                  <a:pt x="242" y="353"/>
                  <a:pt x="242" y="353"/>
                  <a:pt x="242" y="353"/>
                </a:cubicBezTo>
                <a:cubicBezTo>
                  <a:pt x="254" y="356"/>
                  <a:pt x="254" y="356"/>
                  <a:pt x="254" y="356"/>
                </a:cubicBezTo>
                <a:cubicBezTo>
                  <a:pt x="262" y="346"/>
                  <a:pt x="262" y="346"/>
                  <a:pt x="262" y="346"/>
                </a:cubicBezTo>
                <a:cubicBezTo>
                  <a:pt x="274" y="347"/>
                  <a:pt x="274" y="347"/>
                  <a:pt x="274" y="347"/>
                </a:cubicBezTo>
                <a:cubicBezTo>
                  <a:pt x="280" y="336"/>
                  <a:pt x="280" y="336"/>
                  <a:pt x="280" y="336"/>
                </a:cubicBezTo>
                <a:cubicBezTo>
                  <a:pt x="293" y="336"/>
                  <a:pt x="293" y="336"/>
                  <a:pt x="293" y="336"/>
                </a:cubicBezTo>
                <a:cubicBezTo>
                  <a:pt x="297" y="323"/>
                  <a:pt x="297" y="323"/>
                  <a:pt x="297" y="323"/>
                </a:cubicBezTo>
                <a:cubicBezTo>
                  <a:pt x="310" y="322"/>
                  <a:pt x="310" y="322"/>
                  <a:pt x="310" y="322"/>
                </a:cubicBezTo>
                <a:cubicBezTo>
                  <a:pt x="313" y="309"/>
                  <a:pt x="313" y="309"/>
                  <a:pt x="313" y="309"/>
                </a:cubicBezTo>
                <a:cubicBezTo>
                  <a:pt x="325" y="306"/>
                  <a:pt x="325" y="306"/>
                  <a:pt x="325" y="306"/>
                </a:cubicBezTo>
                <a:cubicBezTo>
                  <a:pt x="327" y="293"/>
                  <a:pt x="327" y="293"/>
                  <a:pt x="327" y="293"/>
                </a:cubicBezTo>
                <a:cubicBezTo>
                  <a:pt x="338" y="288"/>
                  <a:pt x="338" y="288"/>
                  <a:pt x="338" y="288"/>
                </a:cubicBezTo>
                <a:cubicBezTo>
                  <a:pt x="338" y="275"/>
                  <a:pt x="338" y="275"/>
                  <a:pt x="338" y="275"/>
                </a:cubicBezTo>
                <a:cubicBezTo>
                  <a:pt x="349" y="269"/>
                  <a:pt x="349" y="269"/>
                  <a:pt x="349" y="269"/>
                </a:cubicBezTo>
                <a:cubicBezTo>
                  <a:pt x="348" y="256"/>
                  <a:pt x="348" y="256"/>
                  <a:pt x="348" y="256"/>
                </a:cubicBezTo>
                <a:cubicBezTo>
                  <a:pt x="358" y="249"/>
                  <a:pt x="358" y="249"/>
                  <a:pt x="358" y="249"/>
                </a:cubicBezTo>
                <a:cubicBezTo>
                  <a:pt x="355" y="236"/>
                  <a:pt x="355" y="236"/>
                  <a:pt x="355" y="236"/>
                </a:cubicBezTo>
                <a:cubicBezTo>
                  <a:pt x="364" y="228"/>
                  <a:pt x="364" y="228"/>
                  <a:pt x="364" y="228"/>
                </a:cubicBezTo>
                <a:cubicBezTo>
                  <a:pt x="359" y="216"/>
                  <a:pt x="359" y="216"/>
                  <a:pt x="359" y="216"/>
                </a:cubicBezTo>
                <a:cubicBezTo>
                  <a:pt x="367" y="206"/>
                  <a:pt x="367" y="206"/>
                  <a:pt x="367" y="206"/>
                </a:cubicBezTo>
                <a:cubicBezTo>
                  <a:pt x="361" y="194"/>
                  <a:pt x="361" y="194"/>
                  <a:pt x="361" y="194"/>
                </a:cubicBezTo>
                <a:cubicBezTo>
                  <a:pt x="368" y="184"/>
                  <a:pt x="368" y="184"/>
                  <a:pt x="368" y="184"/>
                </a:cubicBezTo>
                <a:cubicBezTo>
                  <a:pt x="360" y="173"/>
                  <a:pt x="360" y="173"/>
                  <a:pt x="360" y="173"/>
                </a:cubicBezTo>
                <a:lnTo>
                  <a:pt x="366" y="162"/>
                </a:lnTo>
                <a:close/>
                <a:moveTo>
                  <a:pt x="362" y="151"/>
                </a:moveTo>
                <a:cubicBezTo>
                  <a:pt x="371" y="162"/>
                  <a:pt x="371" y="162"/>
                  <a:pt x="371" y="162"/>
                </a:cubicBezTo>
                <a:cubicBezTo>
                  <a:pt x="365" y="173"/>
                  <a:pt x="365" y="173"/>
                  <a:pt x="365" y="173"/>
                </a:cubicBezTo>
                <a:cubicBezTo>
                  <a:pt x="373" y="184"/>
                  <a:pt x="373" y="184"/>
                  <a:pt x="373" y="184"/>
                </a:cubicBezTo>
                <a:cubicBezTo>
                  <a:pt x="366" y="195"/>
                  <a:pt x="366" y="195"/>
                  <a:pt x="366" y="195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64" y="216"/>
                  <a:pt x="364" y="216"/>
                  <a:pt x="364" y="216"/>
                </a:cubicBezTo>
                <a:cubicBezTo>
                  <a:pt x="369" y="229"/>
                  <a:pt x="369" y="229"/>
                  <a:pt x="369" y="229"/>
                </a:cubicBezTo>
                <a:cubicBezTo>
                  <a:pt x="360" y="238"/>
                  <a:pt x="360" y="238"/>
                  <a:pt x="360" y="238"/>
                </a:cubicBezTo>
                <a:cubicBezTo>
                  <a:pt x="363" y="251"/>
                  <a:pt x="363" y="251"/>
                  <a:pt x="363" y="251"/>
                </a:cubicBezTo>
                <a:cubicBezTo>
                  <a:pt x="352" y="258"/>
                  <a:pt x="352" y="258"/>
                  <a:pt x="352" y="258"/>
                </a:cubicBezTo>
                <a:cubicBezTo>
                  <a:pt x="354" y="272"/>
                  <a:pt x="354" y="272"/>
                  <a:pt x="354" y="272"/>
                </a:cubicBezTo>
                <a:cubicBezTo>
                  <a:pt x="343" y="278"/>
                  <a:pt x="343" y="278"/>
                  <a:pt x="343" y="278"/>
                </a:cubicBezTo>
                <a:cubicBezTo>
                  <a:pt x="343" y="291"/>
                  <a:pt x="343" y="291"/>
                  <a:pt x="343" y="291"/>
                </a:cubicBezTo>
                <a:cubicBezTo>
                  <a:pt x="331" y="296"/>
                  <a:pt x="331" y="296"/>
                  <a:pt x="331" y="296"/>
                </a:cubicBezTo>
                <a:cubicBezTo>
                  <a:pt x="329" y="309"/>
                  <a:pt x="329" y="309"/>
                  <a:pt x="329" y="309"/>
                </a:cubicBezTo>
                <a:cubicBezTo>
                  <a:pt x="317" y="313"/>
                  <a:pt x="317" y="313"/>
                  <a:pt x="317" y="313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01" y="327"/>
                  <a:pt x="301" y="327"/>
                  <a:pt x="301" y="327"/>
                </a:cubicBezTo>
                <a:cubicBezTo>
                  <a:pt x="295" y="340"/>
                  <a:pt x="295" y="340"/>
                  <a:pt x="295" y="340"/>
                </a:cubicBezTo>
                <a:cubicBezTo>
                  <a:pt x="283" y="340"/>
                  <a:pt x="283" y="340"/>
                  <a:pt x="283" y="340"/>
                </a:cubicBezTo>
                <a:cubicBezTo>
                  <a:pt x="276" y="352"/>
                  <a:pt x="276" y="352"/>
                  <a:pt x="276" y="35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256" y="361"/>
                  <a:pt x="256" y="361"/>
                  <a:pt x="256" y="361"/>
                </a:cubicBezTo>
                <a:cubicBezTo>
                  <a:pt x="243" y="358"/>
                  <a:pt x="243" y="358"/>
                  <a:pt x="243" y="358"/>
                </a:cubicBezTo>
                <a:cubicBezTo>
                  <a:pt x="234" y="368"/>
                  <a:pt x="234" y="368"/>
                  <a:pt x="234" y="368"/>
                </a:cubicBezTo>
                <a:cubicBezTo>
                  <a:pt x="222" y="364"/>
                  <a:pt x="222" y="364"/>
                  <a:pt x="222" y="364"/>
                </a:cubicBezTo>
                <a:cubicBezTo>
                  <a:pt x="212" y="372"/>
                  <a:pt x="212" y="372"/>
                  <a:pt x="212" y="372"/>
                </a:cubicBezTo>
                <a:cubicBezTo>
                  <a:pt x="201" y="366"/>
                  <a:pt x="201" y="366"/>
                  <a:pt x="201" y="366"/>
                </a:cubicBezTo>
                <a:cubicBezTo>
                  <a:pt x="189" y="374"/>
                  <a:pt x="189" y="374"/>
                  <a:pt x="189" y="374"/>
                </a:cubicBezTo>
                <a:cubicBezTo>
                  <a:pt x="179" y="366"/>
                  <a:pt x="179" y="366"/>
                  <a:pt x="179" y="366"/>
                </a:cubicBezTo>
                <a:cubicBezTo>
                  <a:pt x="167" y="372"/>
                  <a:pt x="167" y="372"/>
                  <a:pt x="167" y="372"/>
                </a:cubicBezTo>
                <a:cubicBezTo>
                  <a:pt x="157" y="364"/>
                  <a:pt x="157" y="364"/>
                  <a:pt x="157" y="364"/>
                </a:cubicBezTo>
                <a:cubicBezTo>
                  <a:pt x="144" y="368"/>
                  <a:pt x="144" y="368"/>
                  <a:pt x="144" y="368"/>
                </a:cubicBezTo>
                <a:cubicBezTo>
                  <a:pt x="136" y="358"/>
                  <a:pt x="136" y="358"/>
                  <a:pt x="136" y="358"/>
                </a:cubicBezTo>
                <a:cubicBezTo>
                  <a:pt x="123" y="361"/>
                  <a:pt x="123" y="361"/>
                  <a:pt x="123" y="361"/>
                </a:cubicBezTo>
                <a:cubicBezTo>
                  <a:pt x="116" y="351"/>
                  <a:pt x="116" y="351"/>
                  <a:pt x="116" y="351"/>
                </a:cubicBezTo>
                <a:cubicBezTo>
                  <a:pt x="102" y="352"/>
                  <a:pt x="102" y="352"/>
                  <a:pt x="102" y="352"/>
                </a:cubicBezTo>
                <a:cubicBezTo>
                  <a:pt x="97" y="340"/>
                  <a:pt x="97" y="340"/>
                  <a:pt x="97" y="340"/>
                </a:cubicBezTo>
                <a:cubicBezTo>
                  <a:pt x="83" y="340"/>
                  <a:pt x="83" y="340"/>
                  <a:pt x="83" y="340"/>
                </a:cubicBezTo>
                <a:cubicBezTo>
                  <a:pt x="79" y="328"/>
                  <a:pt x="79" y="328"/>
                  <a:pt x="79" y="328"/>
                </a:cubicBezTo>
                <a:cubicBezTo>
                  <a:pt x="65" y="326"/>
                  <a:pt x="65" y="326"/>
                  <a:pt x="65" y="326"/>
                </a:cubicBezTo>
                <a:cubicBezTo>
                  <a:pt x="63" y="313"/>
                  <a:pt x="63" y="313"/>
                  <a:pt x="63" y="313"/>
                </a:cubicBezTo>
                <a:cubicBezTo>
                  <a:pt x="50" y="309"/>
                  <a:pt x="50" y="309"/>
                  <a:pt x="50" y="309"/>
                </a:cubicBezTo>
                <a:cubicBezTo>
                  <a:pt x="48" y="297"/>
                  <a:pt x="48" y="297"/>
                  <a:pt x="48" y="297"/>
                </a:cubicBezTo>
                <a:cubicBezTo>
                  <a:pt x="36" y="291"/>
                  <a:pt x="36" y="291"/>
                  <a:pt x="36" y="291"/>
                </a:cubicBezTo>
                <a:cubicBezTo>
                  <a:pt x="36" y="279"/>
                  <a:pt x="36" y="279"/>
                  <a:pt x="36" y="279"/>
                </a:cubicBezTo>
                <a:cubicBezTo>
                  <a:pt x="25" y="272"/>
                  <a:pt x="25" y="272"/>
                  <a:pt x="25" y="272"/>
                </a:cubicBezTo>
                <a:cubicBezTo>
                  <a:pt x="27" y="259"/>
                  <a:pt x="27" y="259"/>
                  <a:pt x="27" y="259"/>
                </a:cubicBezTo>
                <a:cubicBezTo>
                  <a:pt x="16" y="251"/>
                  <a:pt x="16" y="251"/>
                  <a:pt x="16" y="251"/>
                </a:cubicBezTo>
                <a:cubicBezTo>
                  <a:pt x="19" y="239"/>
                  <a:pt x="19" y="239"/>
                  <a:pt x="19" y="239"/>
                </a:cubicBezTo>
                <a:cubicBezTo>
                  <a:pt x="10" y="229"/>
                  <a:pt x="10" y="229"/>
                  <a:pt x="10" y="229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6" y="207"/>
                  <a:pt x="6" y="207"/>
                  <a:pt x="6" y="207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6" y="184"/>
                  <a:pt x="6" y="184"/>
                  <a:pt x="6" y="184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8" y="161"/>
                  <a:pt x="8" y="161"/>
                  <a:pt x="8" y="161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1" y="111"/>
                  <a:pt x="31" y="111"/>
                  <a:pt x="31" y="111"/>
                </a:cubicBezTo>
                <a:cubicBezTo>
                  <a:pt x="30" y="98"/>
                  <a:pt x="30" y="98"/>
                  <a:pt x="30" y="98"/>
                </a:cubicBezTo>
                <a:cubicBezTo>
                  <a:pt x="42" y="92"/>
                  <a:pt x="42" y="92"/>
                  <a:pt x="42" y="92"/>
                </a:cubicBezTo>
                <a:cubicBezTo>
                  <a:pt x="43" y="79"/>
                  <a:pt x="43" y="79"/>
                  <a:pt x="43" y="79"/>
                </a:cubicBezTo>
                <a:cubicBezTo>
                  <a:pt x="55" y="75"/>
                  <a:pt x="55" y="75"/>
                  <a:pt x="55" y="75"/>
                </a:cubicBezTo>
                <a:cubicBezTo>
                  <a:pt x="57" y="62"/>
                  <a:pt x="57" y="62"/>
                  <a:pt x="57" y="62"/>
                </a:cubicBezTo>
                <a:cubicBezTo>
                  <a:pt x="70" y="59"/>
                  <a:pt x="70" y="59"/>
                  <a:pt x="70" y="59"/>
                </a:cubicBezTo>
                <a:cubicBezTo>
                  <a:pt x="74" y="46"/>
                  <a:pt x="74" y="46"/>
                  <a:pt x="74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93" y="33"/>
                  <a:pt x="93" y="33"/>
                  <a:pt x="93" y="33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56" y="9"/>
                  <a:pt x="156" y="9"/>
                  <a:pt x="156" y="9"/>
                </a:cubicBezTo>
                <a:cubicBezTo>
                  <a:pt x="167" y="14"/>
                  <a:pt x="167" y="14"/>
                  <a:pt x="167" y="14"/>
                </a:cubicBezTo>
                <a:cubicBezTo>
                  <a:pt x="178" y="6"/>
                  <a:pt x="178" y="6"/>
                  <a:pt x="178" y="6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201" y="6"/>
                  <a:pt x="201" y="6"/>
                  <a:pt x="201" y="6"/>
                </a:cubicBezTo>
                <a:cubicBezTo>
                  <a:pt x="211" y="14"/>
                  <a:pt x="211" y="14"/>
                  <a:pt x="211" y="14"/>
                </a:cubicBezTo>
                <a:cubicBezTo>
                  <a:pt x="223" y="9"/>
                  <a:pt x="223" y="9"/>
                  <a:pt x="223" y="9"/>
                </a:cubicBezTo>
                <a:cubicBezTo>
                  <a:pt x="232" y="18"/>
                  <a:pt x="232" y="18"/>
                  <a:pt x="232" y="18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53" y="25"/>
                  <a:pt x="253" y="25"/>
                  <a:pt x="253" y="25"/>
                </a:cubicBezTo>
                <a:cubicBezTo>
                  <a:pt x="266" y="23"/>
                  <a:pt x="266" y="23"/>
                  <a:pt x="266" y="23"/>
                </a:cubicBezTo>
                <a:cubicBezTo>
                  <a:pt x="273" y="34"/>
                  <a:pt x="273" y="34"/>
                  <a:pt x="273" y="3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45"/>
                  <a:pt x="291" y="45"/>
                  <a:pt x="291" y="45"/>
                </a:cubicBezTo>
                <a:cubicBezTo>
                  <a:pt x="305" y="46"/>
                  <a:pt x="305" y="46"/>
                  <a:pt x="305" y="46"/>
                </a:cubicBezTo>
                <a:cubicBezTo>
                  <a:pt x="308" y="59"/>
                  <a:pt x="308" y="59"/>
                  <a:pt x="308" y="59"/>
                </a:cubicBezTo>
                <a:cubicBezTo>
                  <a:pt x="321" y="62"/>
                  <a:pt x="321" y="62"/>
                  <a:pt x="321" y="62"/>
                </a:cubicBezTo>
                <a:cubicBezTo>
                  <a:pt x="323" y="74"/>
                  <a:pt x="323" y="74"/>
                  <a:pt x="323" y="74"/>
                </a:cubicBezTo>
                <a:cubicBezTo>
                  <a:pt x="336" y="79"/>
                  <a:pt x="336" y="79"/>
                  <a:pt x="336" y="79"/>
                </a:cubicBezTo>
                <a:cubicBezTo>
                  <a:pt x="336" y="92"/>
                  <a:pt x="336" y="92"/>
                  <a:pt x="336" y="92"/>
                </a:cubicBezTo>
                <a:cubicBezTo>
                  <a:pt x="349" y="98"/>
                  <a:pt x="349" y="98"/>
                  <a:pt x="349" y="98"/>
                </a:cubicBezTo>
                <a:cubicBezTo>
                  <a:pt x="347" y="110"/>
                  <a:pt x="347" y="110"/>
                  <a:pt x="347" y="110"/>
                </a:cubicBezTo>
                <a:cubicBezTo>
                  <a:pt x="359" y="118"/>
                  <a:pt x="359" y="118"/>
                  <a:pt x="359" y="118"/>
                </a:cubicBezTo>
                <a:cubicBezTo>
                  <a:pt x="356" y="131"/>
                  <a:pt x="356" y="131"/>
                  <a:pt x="356" y="131"/>
                </a:cubicBezTo>
                <a:cubicBezTo>
                  <a:pt x="366" y="139"/>
                  <a:pt x="366" y="139"/>
                  <a:pt x="366" y="139"/>
                </a:cubicBezTo>
                <a:lnTo>
                  <a:pt x="362" y="151"/>
                </a:lnTo>
                <a:close/>
                <a:moveTo>
                  <a:pt x="379" y="190"/>
                </a:moveTo>
                <a:cubicBezTo>
                  <a:pt x="379" y="85"/>
                  <a:pt x="294" y="0"/>
                  <a:pt x="189" y="0"/>
                </a:cubicBezTo>
                <a:cubicBezTo>
                  <a:pt x="85" y="0"/>
                  <a:pt x="0" y="85"/>
                  <a:pt x="0" y="190"/>
                </a:cubicBezTo>
                <a:cubicBezTo>
                  <a:pt x="0" y="295"/>
                  <a:pt x="85" y="379"/>
                  <a:pt x="189" y="379"/>
                </a:cubicBezTo>
                <a:cubicBezTo>
                  <a:pt x="294" y="379"/>
                  <a:pt x="379" y="295"/>
                  <a:pt x="379" y="190"/>
                </a:cubicBezTo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9382" b="23184"/>
          <a:stretch>
            <a:fillRect/>
          </a:stretch>
        </p:blipFill>
        <p:spPr>
          <a:xfrm>
            <a:off x="2" y="3095318"/>
            <a:ext cx="6149921" cy="37626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-1" y="6611780"/>
            <a:ext cx="12192001" cy="246220"/>
          </a:xfrm>
          <a:prstGeom prst="rect">
            <a:avLst/>
          </a:prstGeom>
          <a:gradFill flip="none" rotWithShape="1">
            <a:gsLst>
              <a:gs pos="0">
                <a:srgbClr val="0075EA"/>
              </a:gs>
              <a:gs pos="82000">
                <a:srgbClr val="0075EA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887076" y="6611781"/>
            <a:ext cx="1304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Tianjin University</a:t>
            </a:r>
            <a:endParaRPr lang="zh-CN" altLang="en-US" sz="1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7959-C031-4A43-A33E-C1E21AD403F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4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2060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Visio_Drawing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Visio_Drawing1.vsd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Visio_Drawing2.vsdx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Drawing3.vsd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Visio_Drawing4.vsd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5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6.vsd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7.vsd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A_直接连接符 8"/>
          <p:cNvCxnSpPr/>
          <p:nvPr>
            <p:custDataLst>
              <p:tags r:id="rId1"/>
            </p:custDataLst>
          </p:nvPr>
        </p:nvCxnSpPr>
        <p:spPr>
          <a:xfrm>
            <a:off x="3142346" y="3039997"/>
            <a:ext cx="5885543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5065418" y="2985997"/>
            <a:ext cx="2052084" cy="108000"/>
          </a:xfrm>
          <a:prstGeom prst="rect">
            <a:avLst/>
          </a:prstGeom>
          <a:solidFill>
            <a:srgbClr val="007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ker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ECCE41-6E8E-4A88-A4E2-0BBC1810B09C}"/>
              </a:ext>
            </a:extLst>
          </p:cNvPr>
          <p:cNvSpPr txBox="1"/>
          <p:nvPr/>
        </p:nvSpPr>
        <p:spPr>
          <a:xfrm>
            <a:off x="1421707" y="3230096"/>
            <a:ext cx="935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 Organization and Architecture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6EBC09-B6DC-4838-9B01-DC73BDC5D7A2}"/>
              </a:ext>
            </a:extLst>
          </p:cNvPr>
          <p:cNvSpPr txBox="1"/>
          <p:nvPr/>
        </p:nvSpPr>
        <p:spPr>
          <a:xfrm>
            <a:off x="1053296" y="1937013"/>
            <a:ext cx="1011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计算机组成与体系结构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7D95BD-3579-43D3-97AA-DC2EB15805F1}"/>
              </a:ext>
            </a:extLst>
          </p:cNvPr>
          <p:cNvSpPr txBox="1"/>
          <p:nvPr/>
        </p:nvSpPr>
        <p:spPr>
          <a:xfrm>
            <a:off x="2709151" y="4580757"/>
            <a:ext cx="680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天津大学智能与计算学部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C0A416-D0DF-4217-A75C-61B41B387228}"/>
              </a:ext>
            </a:extLst>
          </p:cNvPr>
          <p:cNvSpPr txBox="1"/>
          <p:nvPr/>
        </p:nvSpPr>
        <p:spPr>
          <a:xfrm>
            <a:off x="10281765" y="6334780"/>
            <a:ext cx="191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魏继增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综述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性能的量化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性能的优化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控制器的实现</a:t>
            </a:r>
            <a:endParaRPr lang="en-US" altLang="zh-CN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954371" cy="830999"/>
            <a:chOff x="908364" y="278221"/>
            <a:chExt cx="495437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1383572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Cache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6652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高速缓冲存储器（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26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综述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性能的量化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性能的优化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控制器的实现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954371" cy="830999"/>
            <a:chOff x="908364" y="278221"/>
            <a:chExt cx="495437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1383572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Cache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6652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高速缓冲存储器（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873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91413" cy="706447"/>
            <a:chOff x="635243" y="278221"/>
            <a:chExt cx="2491413" cy="7064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2491413" cy="306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Basic Concept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7F6183B-1226-40D5-B41F-7F9CF945AECF}"/>
              </a:ext>
            </a:extLst>
          </p:cNvPr>
          <p:cNvSpPr/>
          <p:nvPr/>
        </p:nvSpPr>
        <p:spPr>
          <a:xfrm>
            <a:off x="781964" y="2829231"/>
            <a:ext cx="2251587" cy="10643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Processor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4BA5D01-05F3-4443-97D9-1B29F43D121C}"/>
              </a:ext>
            </a:extLst>
          </p:cNvPr>
          <p:cNvSpPr/>
          <p:nvPr/>
        </p:nvSpPr>
        <p:spPr>
          <a:xfrm>
            <a:off x="3839794" y="2829232"/>
            <a:ext cx="1912075" cy="1064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</a:p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(SRAM)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9C5D75A-8386-4BD0-BEFA-42ADFEE89FD3}"/>
              </a:ext>
            </a:extLst>
          </p:cNvPr>
          <p:cNvSpPr/>
          <p:nvPr/>
        </p:nvSpPr>
        <p:spPr>
          <a:xfrm>
            <a:off x="5751869" y="2829228"/>
            <a:ext cx="1101213" cy="1064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C4AB3AD-81D6-4D00-A360-18719D97E882}"/>
              </a:ext>
            </a:extLst>
          </p:cNvPr>
          <p:cNvSpPr/>
          <p:nvPr/>
        </p:nvSpPr>
        <p:spPr>
          <a:xfrm>
            <a:off x="7772700" y="2829224"/>
            <a:ext cx="3799868" cy="1064341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Memory</a:t>
            </a:r>
          </a:p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(DRAM)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9D7EBFA-80A3-4A88-AB4E-AFC51FF7E8A9}"/>
              </a:ext>
            </a:extLst>
          </p:cNvPr>
          <p:cNvCxnSpPr>
            <a:stCxn id="8" idx="3"/>
            <a:endCxn id="51" idx="1"/>
          </p:cNvCxnSpPr>
          <p:nvPr/>
        </p:nvCxnSpPr>
        <p:spPr>
          <a:xfrm>
            <a:off x="3033551" y="3361402"/>
            <a:ext cx="806243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7540EB0-D1D4-4F3F-ACA7-6E07E1C6DA60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6853082" y="3361395"/>
            <a:ext cx="919618" cy="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左中括号 59">
            <a:extLst>
              <a:ext uri="{FF2B5EF4-FFF2-40B4-BE49-F238E27FC236}">
                <a16:creationId xmlns:a16="http://schemas.microsoft.com/office/drawing/2014/main" id="{8C754A10-8C0C-42BD-AB65-E3F8DD22EC96}"/>
              </a:ext>
            </a:extLst>
          </p:cNvPr>
          <p:cNvSpPr/>
          <p:nvPr/>
        </p:nvSpPr>
        <p:spPr>
          <a:xfrm rot="5400000">
            <a:off x="3571024" y="-699324"/>
            <a:ext cx="492995" cy="607111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左中括号 60">
            <a:extLst>
              <a:ext uri="{FF2B5EF4-FFF2-40B4-BE49-F238E27FC236}">
                <a16:creationId xmlns:a16="http://schemas.microsoft.com/office/drawing/2014/main" id="{2E137383-4C5C-4261-AF2A-72CE97374F6F}"/>
              </a:ext>
            </a:extLst>
          </p:cNvPr>
          <p:cNvSpPr/>
          <p:nvPr/>
        </p:nvSpPr>
        <p:spPr>
          <a:xfrm rot="5400000">
            <a:off x="9426135" y="436302"/>
            <a:ext cx="492995" cy="379986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E8EC4B0-FADF-49E9-A3C3-B3338E5977B6}"/>
              </a:ext>
            </a:extLst>
          </p:cNvPr>
          <p:cNvSpPr txBox="1"/>
          <p:nvPr/>
        </p:nvSpPr>
        <p:spPr>
          <a:xfrm>
            <a:off x="2883455" y="1449248"/>
            <a:ext cx="1868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On-chip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BD07A3B-E5EE-420A-AAA3-3D82554F6D58}"/>
              </a:ext>
            </a:extLst>
          </p:cNvPr>
          <p:cNvSpPr txBox="1"/>
          <p:nvPr/>
        </p:nvSpPr>
        <p:spPr>
          <a:xfrm>
            <a:off x="8738566" y="1443273"/>
            <a:ext cx="1868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Off-chip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左中括号 63">
            <a:extLst>
              <a:ext uri="{FF2B5EF4-FFF2-40B4-BE49-F238E27FC236}">
                <a16:creationId xmlns:a16="http://schemas.microsoft.com/office/drawing/2014/main" id="{EFB4334D-8EFC-4E41-9B72-54955FA9680B}"/>
              </a:ext>
            </a:extLst>
          </p:cNvPr>
          <p:cNvSpPr/>
          <p:nvPr/>
        </p:nvSpPr>
        <p:spPr>
          <a:xfrm rot="16200000">
            <a:off x="1661258" y="3306633"/>
            <a:ext cx="492995" cy="225158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左中括号 64">
            <a:extLst>
              <a:ext uri="{FF2B5EF4-FFF2-40B4-BE49-F238E27FC236}">
                <a16:creationId xmlns:a16="http://schemas.microsoft.com/office/drawing/2014/main" id="{B62CD5CE-452D-4F52-ACEA-FA2412C4BE6F}"/>
              </a:ext>
            </a:extLst>
          </p:cNvPr>
          <p:cNvSpPr/>
          <p:nvPr/>
        </p:nvSpPr>
        <p:spPr>
          <a:xfrm rot="16200000">
            <a:off x="7461993" y="568350"/>
            <a:ext cx="492995" cy="77281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328C1C2-77EB-444E-AFFD-1CF7D57DD6D8}"/>
              </a:ext>
            </a:extLst>
          </p:cNvPr>
          <p:cNvSpPr txBox="1"/>
          <p:nvPr/>
        </p:nvSpPr>
        <p:spPr>
          <a:xfrm>
            <a:off x="946885" y="4818816"/>
            <a:ext cx="1868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56F313F-DCA6-40E5-99B0-147EBEC46070}"/>
              </a:ext>
            </a:extLst>
          </p:cNvPr>
          <p:cNvSpPr txBox="1"/>
          <p:nvPr/>
        </p:nvSpPr>
        <p:spPr>
          <a:xfrm>
            <a:off x="6772522" y="4823730"/>
            <a:ext cx="1868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Uncore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88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91413" cy="706447"/>
            <a:chOff x="635243" y="278221"/>
            <a:chExt cx="2491413" cy="7064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2491413" cy="306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Basic Concept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Rectangle 4">
            <a:extLst>
              <a:ext uri="{FF2B5EF4-FFF2-40B4-BE49-F238E27FC236}">
                <a16:creationId xmlns:a16="http://schemas.microsoft.com/office/drawing/2014/main" id="{0EE60128-BC9C-48EE-939C-80B6099B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030" y="3989295"/>
            <a:ext cx="4265613" cy="2286000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1800" b="1" i="1">
              <a:solidFill>
                <a:srgbClr val="666699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9D4C7A2-765D-41AE-967B-2A0814A10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43" y="4295683"/>
            <a:ext cx="687387" cy="303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658A027-16D6-4867-A8DD-6E689B190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630" y="4295683"/>
            <a:ext cx="685800" cy="303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770A81A1-E2FA-4668-90BF-FA41DABA9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4295683"/>
            <a:ext cx="685800" cy="303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24DB07F0-BDE5-4D4E-A570-B7E40BF9B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030" y="4295683"/>
            <a:ext cx="685800" cy="303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650530DB-3F2A-4B4E-B81D-F137E663B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43" y="4751295"/>
            <a:ext cx="687387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3F6AE13-6721-40AE-B54F-B878E215A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630" y="47512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5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E65022C-114A-4683-899C-6033B307A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47512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6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2D2DFF2-103D-4F61-88A9-28F567519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030" y="47512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7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E909EBA-D47C-4C89-95E1-69D7B19B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43" y="5208495"/>
            <a:ext cx="687387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8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6303523A-62A0-437F-A2E1-A3DA0E9D5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630" y="52084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9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6C82FFAC-7676-45D0-B38C-06394D8B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52084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9853D2BB-7528-41E7-9B96-1E2C7901A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030" y="52084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11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43082BA3-7AD8-4416-AED4-0A8E78AA6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43" y="5665695"/>
            <a:ext cx="687387" cy="306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12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AD99D959-285F-425C-997B-85DCD2E07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630" y="5665695"/>
            <a:ext cx="685800" cy="306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13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39126E49-0B42-44D5-BFE9-A58A973FA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5665695"/>
            <a:ext cx="685800" cy="306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14</a:t>
            </a: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712A962D-78CC-4D37-B451-5600ED21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030" y="5665695"/>
            <a:ext cx="685800" cy="306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15</a:t>
            </a: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7D1BDB88-831B-42AF-9660-E6D57C71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6855" y="1763620"/>
            <a:ext cx="3579813" cy="609600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1800" b="1" i="1">
              <a:solidFill>
                <a:srgbClr val="666699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00462DC0-9960-4A7F-AFDC-2DD3BE2D2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555" y="1908083"/>
            <a:ext cx="685800" cy="3063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8</a:t>
            </a: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027F8D9A-BA83-42B0-86B5-3BCDEEA3B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868" y="1917608"/>
            <a:ext cx="684212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9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6AC9622A-96BF-499D-A8D8-E12EC1A53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068" y="1917608"/>
            <a:ext cx="684212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14</a:t>
            </a: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BA507913-4D4F-49C4-ACA0-BBB82A60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68" y="1917608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B4A327F2-E46B-4F11-9261-0A650A9CA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018" y="4751295"/>
            <a:ext cx="685800" cy="304800"/>
          </a:xfrm>
          <a:prstGeom prst="rect">
            <a:avLst/>
          </a:prstGeom>
          <a:solidFill>
            <a:srgbClr val="00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EE60530F-A51D-4034-99C0-65D929348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105" y="2784383"/>
            <a:ext cx="685800" cy="306387"/>
          </a:xfrm>
          <a:prstGeom prst="rect">
            <a:avLst/>
          </a:prstGeom>
          <a:solidFill>
            <a:srgbClr val="00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29A46BE6-4A24-4544-B60C-1C45FB3E3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30" y="1912845"/>
            <a:ext cx="684213" cy="304800"/>
          </a:xfrm>
          <a:prstGeom prst="rect">
            <a:avLst/>
          </a:prstGeom>
          <a:solidFill>
            <a:srgbClr val="00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5C5E3D00-9822-4C25-BE12-555380999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893" y="1922370"/>
            <a:ext cx="685800" cy="30638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21ABDDD9-2D17-4F10-B4F2-402C44CF2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343" y="2789145"/>
            <a:ext cx="684212" cy="30321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66A7DA79-92D2-49A7-B2B7-74EE2023A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5208495"/>
            <a:ext cx="684213" cy="3048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42" name="Line 32">
            <a:extLst>
              <a:ext uri="{FF2B5EF4-FFF2-40B4-BE49-F238E27FC236}">
                <a16:creationId xmlns:a16="http://schemas.microsoft.com/office/drawing/2014/main" id="{8C767A7A-471C-4970-A40B-18157A2DF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3580" y="2373220"/>
            <a:ext cx="0" cy="1619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33">
            <a:extLst>
              <a:ext uri="{FF2B5EF4-FFF2-40B4-BE49-F238E27FC236}">
                <a16:creationId xmlns:a16="http://schemas.microsoft.com/office/drawing/2014/main" id="{5DF370E3-8523-41E7-8712-346C061CF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068" y="3004902"/>
            <a:ext cx="4049712" cy="3987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83" tIns="45046" rIns="90083" bIns="45046" anchor="ctr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黑体" pitchFamily="49" charset="-122"/>
              </a:rPr>
              <a:t>块是</a:t>
            </a:r>
            <a:r>
              <a:rPr lang="en-US" altLang="zh-CN" sz="2000" b="1" dirty="0">
                <a:latin typeface="+mn-lt"/>
                <a:ea typeface="黑体" pitchFamily="49" charset="-122"/>
              </a:rPr>
              <a:t>Cache</a:t>
            </a:r>
            <a:r>
              <a:rPr lang="zh-CN" altLang="en-US" sz="2000" b="1" dirty="0">
                <a:latin typeface="+mn-lt"/>
                <a:ea typeface="黑体" pitchFamily="49" charset="-122"/>
              </a:rPr>
              <a:t>和主存交互的基本单位</a:t>
            </a:r>
          </a:p>
        </p:txBody>
      </p:sp>
      <p:sp>
        <p:nvSpPr>
          <p:cNvPr id="44" name="Text Box 34">
            <a:extLst>
              <a:ext uri="{FF2B5EF4-FFF2-40B4-BE49-F238E27FC236}">
                <a16:creationId xmlns:a16="http://schemas.microsoft.com/office/drawing/2014/main" id="{C39BD5D0-2130-4591-B697-C8769323A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543" y="1361114"/>
            <a:ext cx="866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83" tIns="45046" rIns="90083" bIns="45046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Cache</a:t>
            </a:r>
            <a:endParaRPr kumimoji="0" lang="zh-CN" altLang="en-US" sz="2000" b="1" dirty="0">
              <a:solidFill>
                <a:srgbClr val="0033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5" name="Text Box 35">
            <a:extLst>
              <a:ext uri="{FF2B5EF4-FFF2-40B4-BE49-F238E27FC236}">
                <a16:creationId xmlns:a16="http://schemas.microsoft.com/office/drawing/2014/main" id="{13D0A543-46A7-475D-B98D-0AF0F2D7E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2393" y="3574815"/>
            <a:ext cx="694886" cy="39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83" tIns="45046" rIns="90083" bIns="45046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主存</a:t>
            </a:r>
          </a:p>
        </p:txBody>
      </p:sp>
      <p:sp>
        <p:nvSpPr>
          <p:cNvPr id="46" name="Text Box 37">
            <a:extLst>
              <a:ext uri="{FF2B5EF4-FFF2-40B4-BE49-F238E27FC236}">
                <a16:creationId xmlns:a16="http://schemas.microsoft.com/office/drawing/2014/main" id="{67595775-EA48-4FC9-A097-176E072B0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968" y="1201645"/>
            <a:ext cx="2870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200" b="1" dirty="0">
                <a:solidFill>
                  <a:srgbClr val="FF0000"/>
                </a:solidFill>
                <a:ea typeface="黑体" pitchFamily="49" charset="-122"/>
              </a:rPr>
              <a:t>访存请求</a:t>
            </a:r>
            <a:r>
              <a:rPr kumimoji="1" lang="zh-CN" altLang="en-US" sz="2200" b="1" dirty="0">
                <a:solidFill>
                  <a:srgbClr val="FF0000"/>
                </a:solidFill>
                <a:latin typeface="+mn-lt"/>
                <a:ea typeface="黑体" pitchFamily="49" charset="-122"/>
              </a:rPr>
              <a:t>：</a:t>
            </a:r>
          </a:p>
        </p:txBody>
      </p:sp>
      <p:sp>
        <p:nvSpPr>
          <p:cNvPr id="47" name="Text Box 37">
            <a:extLst>
              <a:ext uri="{FF2B5EF4-FFF2-40B4-BE49-F238E27FC236}">
                <a16:creationId xmlns:a16="http://schemas.microsoft.com/office/drawing/2014/main" id="{250671A6-8D19-4CD8-82EB-6051EACF7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643" y="5810158"/>
            <a:ext cx="1260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块（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6877CC05-78BE-4F32-85ED-8987B2AD0F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8068" y="5895883"/>
            <a:ext cx="576262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49" name="Text Box 37">
            <a:extLst>
              <a:ext uri="{FF2B5EF4-FFF2-40B4-BE49-F238E27FC236}">
                <a16:creationId xmlns:a16="http://schemas.microsoft.com/office/drawing/2014/main" id="{25DB3B4A-F780-4586-9962-937A8E7C7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9455" y="1346108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0" name="Line 38">
            <a:extLst>
              <a:ext uri="{FF2B5EF4-FFF2-40B4-BE49-F238E27FC236}">
                <a16:creationId xmlns:a16="http://schemas.microsoft.com/office/drawing/2014/main" id="{7500E825-6094-4991-991E-AF5A8D5B6E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1393" y="1706470"/>
            <a:ext cx="1296987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utoUpdateAnimBg="0"/>
      <p:bldP spid="36" grpId="0" animBg="1" autoUpdateAnimBg="0"/>
      <p:bldP spid="37" grpId="0" animBg="1" autoUpdateAnimBg="0"/>
      <p:bldP spid="38" grpId="0" animBg="1" autoUpdateAnimBg="0"/>
      <p:bldP spid="39" grpId="0" animBg="1" autoUpdateAnimBg="0"/>
      <p:bldP spid="41" grpId="0" animBg="1" autoUpdateAnimBg="0"/>
      <p:bldP spid="43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91413" cy="706447"/>
            <a:chOff x="635243" y="278221"/>
            <a:chExt cx="2491413" cy="7064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2491413" cy="306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Basic Concept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6C22FFC-95CF-478F-980A-4290C9C1DA52}"/>
              </a:ext>
            </a:extLst>
          </p:cNvPr>
          <p:cNvSpPr/>
          <p:nvPr/>
        </p:nvSpPr>
        <p:spPr>
          <a:xfrm>
            <a:off x="2907891" y="1119399"/>
            <a:ext cx="2054941" cy="4129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95C4DF-0F94-401B-8FA7-312FD688C52C}"/>
              </a:ext>
            </a:extLst>
          </p:cNvPr>
          <p:cNvSpPr/>
          <p:nvPr/>
        </p:nvSpPr>
        <p:spPr>
          <a:xfrm>
            <a:off x="2158182" y="1787999"/>
            <a:ext cx="3554360" cy="6215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接收访存地址（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流程图: 决策 3">
            <a:extLst>
              <a:ext uri="{FF2B5EF4-FFF2-40B4-BE49-F238E27FC236}">
                <a16:creationId xmlns:a16="http://schemas.microsoft.com/office/drawing/2014/main" id="{7F48EB26-4F9F-416E-A171-5C3006DF48FF}"/>
              </a:ext>
            </a:extLst>
          </p:cNvPr>
          <p:cNvSpPr/>
          <p:nvPr/>
        </p:nvSpPr>
        <p:spPr>
          <a:xfrm>
            <a:off x="2384327" y="2668498"/>
            <a:ext cx="3102076" cy="989105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是否位于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549B712-BCF6-472B-99F1-59E1BE0BA64A}"/>
              </a:ext>
            </a:extLst>
          </p:cNvPr>
          <p:cNvSpPr/>
          <p:nvPr/>
        </p:nvSpPr>
        <p:spPr>
          <a:xfrm>
            <a:off x="2158182" y="4016474"/>
            <a:ext cx="3554360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中取出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对应的字送入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F5A0AFB-2DF7-4378-AD39-0D81E6F4D857}"/>
              </a:ext>
            </a:extLst>
          </p:cNvPr>
          <p:cNvSpPr/>
          <p:nvPr/>
        </p:nvSpPr>
        <p:spPr>
          <a:xfrm>
            <a:off x="2907891" y="6149441"/>
            <a:ext cx="2054941" cy="4129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233EA8C-DAD3-4C78-ACCC-B35CCE533DF9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3935362" y="1532354"/>
            <a:ext cx="0" cy="255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B3AC871-322E-4C08-9DB3-F61432C954F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935361" y="2422692"/>
            <a:ext cx="4" cy="245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C890DA4-F5AA-4A9A-B93A-6999DB2F8F20}"/>
              </a:ext>
            </a:extLst>
          </p:cNvPr>
          <p:cNvCxnSpPr>
            <a:cxnSpLocks/>
            <a:stCxn id="4" idx="2"/>
            <a:endCxn id="51" idx="0"/>
          </p:cNvCxnSpPr>
          <p:nvPr/>
        </p:nvCxnSpPr>
        <p:spPr>
          <a:xfrm flipH="1">
            <a:off x="3935362" y="3657603"/>
            <a:ext cx="3" cy="358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497DC7D-0EE7-49A6-8F32-E7FA1FDC1598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3935362" y="4862048"/>
            <a:ext cx="0" cy="12873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4C076C0-EB59-4692-90D2-3AEACA706402}"/>
              </a:ext>
            </a:extLst>
          </p:cNvPr>
          <p:cNvSpPr txBox="1"/>
          <p:nvPr/>
        </p:nvSpPr>
        <p:spPr>
          <a:xfrm>
            <a:off x="4088989" y="3654511"/>
            <a:ext cx="621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1130E82-AEF0-4D51-B525-B118D0A87060}"/>
              </a:ext>
            </a:extLst>
          </p:cNvPr>
          <p:cNvSpPr/>
          <p:nvPr/>
        </p:nvSpPr>
        <p:spPr>
          <a:xfrm>
            <a:off x="8229600" y="2740263"/>
            <a:ext cx="2354822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从主存中找到包含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的块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AB9D2CB-453A-43C5-AEB0-79384DF87618}"/>
              </a:ext>
            </a:extLst>
          </p:cNvPr>
          <p:cNvCxnSpPr>
            <a:cxnSpLocks/>
            <a:stCxn id="4" idx="3"/>
            <a:endCxn id="56" idx="1"/>
          </p:cNvCxnSpPr>
          <p:nvPr/>
        </p:nvCxnSpPr>
        <p:spPr>
          <a:xfrm flipV="1">
            <a:off x="5486403" y="3163050"/>
            <a:ext cx="2743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1B83380E-24E9-4ACB-B77F-4F95A112586A}"/>
              </a:ext>
            </a:extLst>
          </p:cNvPr>
          <p:cNvSpPr txBox="1"/>
          <p:nvPr/>
        </p:nvSpPr>
        <p:spPr>
          <a:xfrm>
            <a:off x="5507289" y="2735514"/>
            <a:ext cx="621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26F698D-50C2-462B-B821-7D1ACAE84F75}"/>
              </a:ext>
            </a:extLst>
          </p:cNvPr>
          <p:cNvSpPr/>
          <p:nvPr/>
        </p:nvSpPr>
        <p:spPr>
          <a:xfrm>
            <a:off x="8229600" y="3881283"/>
            <a:ext cx="2354822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中为主存块分配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3540D2D-52A2-4864-A41E-6ADF69B1FE69}"/>
              </a:ext>
            </a:extLst>
          </p:cNvPr>
          <p:cNvCxnSpPr>
            <a:cxnSpLocks/>
            <a:stCxn id="56" idx="2"/>
            <a:endCxn id="61" idx="0"/>
          </p:cNvCxnSpPr>
          <p:nvPr/>
        </p:nvCxnSpPr>
        <p:spPr>
          <a:xfrm>
            <a:off x="9407011" y="3585837"/>
            <a:ext cx="0" cy="2954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B984704B-1726-4A9D-8677-22D7EFC8BD58}"/>
              </a:ext>
            </a:extLst>
          </p:cNvPr>
          <p:cNvSpPr/>
          <p:nvPr/>
        </p:nvSpPr>
        <p:spPr>
          <a:xfrm>
            <a:off x="6858001" y="5084469"/>
            <a:ext cx="2354822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将主存块加载到对应的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行中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B888F3A-075D-4131-ADBC-71865774CBBF}"/>
              </a:ext>
            </a:extLst>
          </p:cNvPr>
          <p:cNvSpPr/>
          <p:nvPr/>
        </p:nvSpPr>
        <p:spPr>
          <a:xfrm>
            <a:off x="9638070" y="5084469"/>
            <a:ext cx="2354822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对于那个的字送入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FD2818B-E778-4C8C-841C-CDA8C5B6AD2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07011" y="4726857"/>
            <a:ext cx="0" cy="1351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CE130F9-2595-40F3-B5C8-2C290725D726}"/>
              </a:ext>
            </a:extLst>
          </p:cNvPr>
          <p:cNvCxnSpPr>
            <a:cxnSpLocks/>
          </p:cNvCxnSpPr>
          <p:nvPr/>
        </p:nvCxnSpPr>
        <p:spPr>
          <a:xfrm flipV="1">
            <a:off x="8035412" y="4866335"/>
            <a:ext cx="278006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BC1BA13-2C43-4E0E-8813-CB55AABA2A53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035412" y="4866334"/>
            <a:ext cx="0" cy="218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028E9B2C-DDCB-499B-AA27-35BED0E4C782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10815481" y="4866334"/>
            <a:ext cx="0" cy="218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C0764742-0B8F-43EA-B5CC-35842DF23A25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4962832" y="6355919"/>
            <a:ext cx="44441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E1C8F77-4CE8-419E-84DD-0FD239BCC51A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8035412" y="5930043"/>
            <a:ext cx="0" cy="1210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A3B17CC-FE0F-477F-9C15-87A96B70A5B6}"/>
              </a:ext>
            </a:extLst>
          </p:cNvPr>
          <p:cNvCxnSpPr>
            <a:cxnSpLocks/>
          </p:cNvCxnSpPr>
          <p:nvPr/>
        </p:nvCxnSpPr>
        <p:spPr>
          <a:xfrm>
            <a:off x="10847435" y="5920211"/>
            <a:ext cx="0" cy="1309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06BD6E1A-89C3-4DE3-9EFF-16D3736FB6EB}"/>
              </a:ext>
            </a:extLst>
          </p:cNvPr>
          <p:cNvCxnSpPr>
            <a:cxnSpLocks/>
          </p:cNvCxnSpPr>
          <p:nvPr/>
        </p:nvCxnSpPr>
        <p:spPr>
          <a:xfrm flipV="1">
            <a:off x="8016976" y="6051122"/>
            <a:ext cx="283045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38193706-59FF-4BF5-A53B-9AC07E3852E4}"/>
              </a:ext>
            </a:extLst>
          </p:cNvPr>
          <p:cNvCxnSpPr>
            <a:cxnSpLocks/>
          </p:cNvCxnSpPr>
          <p:nvPr/>
        </p:nvCxnSpPr>
        <p:spPr>
          <a:xfrm>
            <a:off x="9411928" y="6049297"/>
            <a:ext cx="0" cy="30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AutoShape 5">
            <a:extLst>
              <a:ext uri="{FF2B5EF4-FFF2-40B4-BE49-F238E27FC236}">
                <a16:creationId xmlns:a16="http://schemas.microsoft.com/office/drawing/2014/main" id="{B1E06C5B-E1BC-4D95-AD07-F7E9A67B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061" y="1480829"/>
            <a:ext cx="2835275" cy="865187"/>
          </a:xfrm>
          <a:prstGeom prst="wedgeRoundRectCallout">
            <a:avLst>
              <a:gd name="adj1" fmla="val -45459"/>
              <a:gd name="adj2" fmla="val 135338"/>
              <a:gd name="adj3" fmla="val 16667"/>
            </a:avLst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lIns="90083" tIns="45046" rIns="90083" bIns="45046" anchor="ctr" anchorCtr="0"/>
          <a:lstStyle/>
          <a:p>
            <a:pPr algn="ctr" eaLnBrk="1" hangingPunct="1">
              <a:defRPr/>
            </a:pPr>
            <a:r>
              <a:rPr kumimoji="1" lang="en-US" altLang="zh-CN" sz="2400" b="1" dirty="0">
                <a:solidFill>
                  <a:srgbClr val="0033CC"/>
                </a:solidFill>
                <a:ea typeface="微软雅黑" pitchFamily="34" charset="-122"/>
              </a:rPr>
              <a:t>Cache</a:t>
            </a:r>
            <a:r>
              <a:rPr kumimoji="1" lang="zh-CN" altLang="en-US" sz="2400" b="1" dirty="0">
                <a:solidFill>
                  <a:srgbClr val="0033CC"/>
                </a:solidFill>
                <a:latin typeface="宋体" pitchFamily="2" charset="-122"/>
              </a:rPr>
              <a:t>缺失</a:t>
            </a:r>
          </a:p>
        </p:txBody>
      </p:sp>
      <p:sp>
        <p:nvSpPr>
          <p:cNvPr id="116" name="AutoShape 5">
            <a:extLst>
              <a:ext uri="{FF2B5EF4-FFF2-40B4-BE49-F238E27FC236}">
                <a16:creationId xmlns:a16="http://schemas.microsoft.com/office/drawing/2014/main" id="{A27CADD2-B860-4EB0-9AEF-DD0648EB1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79" y="5220919"/>
            <a:ext cx="2835275" cy="865187"/>
          </a:xfrm>
          <a:prstGeom prst="wedgeRoundRectCallout">
            <a:avLst>
              <a:gd name="adj1" fmla="val 76955"/>
              <a:gd name="adj2" fmla="val -214683"/>
              <a:gd name="adj3" fmla="val 16667"/>
            </a:avLst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lIns="90083" tIns="45046" rIns="90083" bIns="45046" anchor="ctr" anchorCtr="0"/>
          <a:lstStyle/>
          <a:p>
            <a:pPr algn="ctr" eaLnBrk="1" hangingPunct="1">
              <a:defRPr/>
            </a:pPr>
            <a:r>
              <a:rPr kumimoji="1" lang="en-US" altLang="zh-CN" sz="2400" b="1" dirty="0">
                <a:solidFill>
                  <a:srgbClr val="0033CC"/>
                </a:solidFill>
                <a:ea typeface="微软雅黑" pitchFamily="34" charset="-122"/>
              </a:rPr>
              <a:t>Cache</a:t>
            </a:r>
            <a:r>
              <a:rPr kumimoji="1" lang="zh-CN" altLang="en-US" sz="2400" b="1" dirty="0">
                <a:solidFill>
                  <a:srgbClr val="0033CC"/>
                </a:solidFill>
                <a:latin typeface="宋体" pitchFamily="2" charset="-122"/>
              </a:rPr>
              <a:t>命中</a:t>
            </a:r>
          </a:p>
        </p:txBody>
      </p:sp>
    </p:spTree>
    <p:extLst>
      <p:ext uri="{BB962C8B-B14F-4D97-AF65-F5344CB8AC3E}">
        <p14:creationId xmlns:p14="http://schemas.microsoft.com/office/powerpoint/2010/main" val="3849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223395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69562A5-0CE7-46AC-8F9F-A26B92CABCD6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75AB339-A1B1-4590-ABD9-597C52BFB295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F25750F-7813-4159-A522-A41B507F6A71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88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654651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496EE438-CDCD-4393-A225-9A37DEB12123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28FDB2C-BB06-4F1D-A83B-E96D5B7668F6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6DF9BB-9D08-463D-B386-CAB65E433744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3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3742470" cy="757139"/>
            <a:chOff x="635244" y="278221"/>
            <a:chExt cx="3742470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27582"/>
              <a:ext cx="25307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Block Mapping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1802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“块”放置（映射）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062878F-13D9-4228-9048-E9D3BB780FC8}"/>
              </a:ext>
            </a:extLst>
          </p:cNvPr>
          <p:cNvGrpSpPr/>
          <p:nvPr/>
        </p:nvGrpSpPr>
        <p:grpSpPr>
          <a:xfrm>
            <a:off x="922899" y="1851486"/>
            <a:ext cx="3168650" cy="3857625"/>
            <a:chOff x="323850" y="1989138"/>
            <a:chExt cx="3168650" cy="3857625"/>
          </a:xfrm>
        </p:grpSpPr>
        <p:sp>
          <p:nvSpPr>
            <p:cNvPr id="10" name="矩形 3">
              <a:extLst>
                <a:ext uri="{FF2B5EF4-FFF2-40B4-BE49-F238E27FC236}">
                  <a16:creationId xmlns:a16="http://schemas.microsoft.com/office/drawing/2014/main" id="{3C5461C6-63B3-4878-A3BE-FBCB1219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638" y="1989138"/>
              <a:ext cx="2160587" cy="71913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 dirty="0"/>
                <a:t>CPU</a:t>
              </a:r>
              <a:endParaRPr kumimoji="0" lang="zh-CN" altLang="en-US" sz="2400" dirty="0"/>
            </a:p>
          </p:txBody>
        </p:sp>
        <p:sp>
          <p:nvSpPr>
            <p:cNvPr id="11" name="矩形 4">
              <a:extLst>
                <a:ext uri="{FF2B5EF4-FFF2-40B4-BE49-F238E27FC236}">
                  <a16:creationId xmlns:a16="http://schemas.microsoft.com/office/drawing/2014/main" id="{11495AD5-3428-41EB-8773-82BBC4AE0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638" y="3213100"/>
              <a:ext cx="2160587" cy="7207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 dirty="0"/>
                <a:t>L1 Cache</a:t>
              </a:r>
              <a:endParaRPr kumimoji="0" lang="zh-CN" altLang="en-US" sz="2400" dirty="0"/>
            </a:p>
          </p:txBody>
        </p:sp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879B1AFF-DD90-47B4-9F70-2F5FE24D5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" y="5126038"/>
              <a:ext cx="2160588" cy="7207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Main Memory</a:t>
              </a:r>
              <a:endParaRPr kumimoji="0" lang="zh-CN" altLang="en-US" sz="2400"/>
            </a:p>
          </p:txBody>
        </p:sp>
        <p:sp>
          <p:nvSpPr>
            <p:cNvPr id="13" name="左右箭头 7">
              <a:extLst>
                <a:ext uri="{FF2B5EF4-FFF2-40B4-BE49-F238E27FC236}">
                  <a16:creationId xmlns:a16="http://schemas.microsoft.com/office/drawing/2014/main" id="{1BDF9F29-357A-4192-A02B-B9774B1DE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" y="4324350"/>
              <a:ext cx="3168650" cy="431800"/>
            </a:xfrm>
            <a:prstGeom prst="leftRightArrow">
              <a:avLst>
                <a:gd name="adj1" fmla="val 50000"/>
                <a:gd name="adj2" fmla="val 5004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4" name="直接箭头连接符 9">
              <a:extLst>
                <a:ext uri="{FF2B5EF4-FFF2-40B4-BE49-F238E27FC236}">
                  <a16:creationId xmlns:a16="http://schemas.microsoft.com/office/drawing/2014/main" id="{6A076C8B-EECC-4A55-9A60-9639F713F049}"/>
                </a:ext>
              </a:extLst>
            </p:cNvPr>
            <p:cNvCxnSpPr>
              <a:cxnSpLocks noChangeShapeType="1"/>
              <a:stCxn id="10" idx="2"/>
              <a:endCxn id="11" idx="0"/>
            </p:cNvCxnSpPr>
            <p:nvPr/>
          </p:nvCxnSpPr>
          <p:spPr bwMode="auto">
            <a:xfrm>
              <a:off x="1863725" y="2708275"/>
              <a:ext cx="0" cy="50482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箭头连接符 13">
              <a:extLst>
                <a:ext uri="{FF2B5EF4-FFF2-40B4-BE49-F238E27FC236}">
                  <a16:creationId xmlns:a16="http://schemas.microsoft.com/office/drawing/2014/main" id="{52DFDEFD-3F3D-4F8D-B791-54F91D732E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63725" y="3933825"/>
              <a:ext cx="0" cy="503238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箭头连接符 14">
              <a:extLst>
                <a:ext uri="{FF2B5EF4-FFF2-40B4-BE49-F238E27FC236}">
                  <a16:creationId xmlns:a16="http://schemas.microsoft.com/office/drawing/2014/main" id="{10B3BA79-E03A-437E-A0AE-63838D1A94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63725" y="4635500"/>
              <a:ext cx="0" cy="50482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2EA837BE-F5C0-4120-87E2-17D641385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975" y="4019550"/>
              <a:ext cx="7191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Bus</a:t>
              </a:r>
              <a:endParaRPr kumimoji="0" lang="zh-CN" altLang="en-US" sz="24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57BC7E3-3A93-4ED1-97BB-DF6B2426CCED}"/>
              </a:ext>
            </a:extLst>
          </p:cNvPr>
          <p:cNvSpPr txBox="1"/>
          <p:nvPr/>
        </p:nvSpPr>
        <p:spPr>
          <a:xfrm>
            <a:off x="4493342" y="1691148"/>
            <a:ext cx="769865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主存的容量远大于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之间的基本交互单位是“块”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所有块的大小相同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多个主存块会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中的同一行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 line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605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Direct-mapped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直接映射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46" name="TextBox 110">
            <a:extLst>
              <a:ext uri="{FF2B5EF4-FFF2-40B4-BE49-F238E27FC236}">
                <a16:creationId xmlns:a16="http://schemas.microsoft.com/office/drawing/2014/main" id="{078631F3-DF79-4DF9-AFFF-2D01E3A2C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09" y="2147423"/>
            <a:ext cx="7883525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行号 </a:t>
            </a: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主存块号 </a:t>
            </a: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 Cache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行数</a:t>
            </a:r>
          </a:p>
        </p:txBody>
      </p:sp>
      <p:graphicFrame>
        <p:nvGraphicFramePr>
          <p:cNvPr id="252" name="对象 251">
            <a:extLst>
              <a:ext uri="{FF2B5EF4-FFF2-40B4-BE49-F238E27FC236}">
                <a16:creationId xmlns:a16="http://schemas.microsoft.com/office/drawing/2014/main" id="{A3058B72-33BF-480C-B1DB-E0FA4F9E4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335484"/>
              </p:ext>
            </p:extLst>
          </p:nvPr>
        </p:nvGraphicFramePr>
        <p:xfrm>
          <a:off x="1729325" y="2820855"/>
          <a:ext cx="8749078" cy="377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Visio" r:id="rId4" imgW="5207049" imgH="2247769" progId="Visio.Drawing.15">
                  <p:embed/>
                </p:oleObj>
              </mc:Choice>
              <mc:Fallback>
                <p:oleObj name="Visio" r:id="rId4" imgW="5207049" imgH="2247769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9EA69A1-958F-4CDA-8185-D4EC918D19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9325" y="2820855"/>
                        <a:ext cx="8749078" cy="37770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" name="文本框 252">
            <a:extLst>
              <a:ext uri="{FF2B5EF4-FFF2-40B4-BE49-F238E27FC236}">
                <a16:creationId xmlns:a16="http://schemas.microsoft.com/office/drawing/2014/main" id="{41B5ABF0-5333-4D02-A55A-763A580BACA3}"/>
              </a:ext>
            </a:extLst>
          </p:cNvPr>
          <p:cNvSpPr txBox="1"/>
          <p:nvPr/>
        </p:nvSpPr>
        <p:spPr>
          <a:xfrm>
            <a:off x="2161172" y="1279303"/>
            <a:ext cx="788352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主存中的每个块只能放在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位置（行）</a:t>
            </a:r>
          </a:p>
        </p:txBody>
      </p:sp>
      <p:sp>
        <p:nvSpPr>
          <p:cNvPr id="251" name="TextBox 118">
            <a:extLst>
              <a:ext uri="{FF2B5EF4-FFF2-40B4-BE49-F238E27FC236}">
                <a16:creationId xmlns:a16="http://schemas.microsoft.com/office/drawing/2014/main" id="{1534D54A-3551-4B1B-8A96-31AE62FF5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447" y="3094290"/>
            <a:ext cx="2339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优势？劣势？</a:t>
            </a:r>
          </a:p>
        </p:txBody>
      </p:sp>
    </p:spTree>
    <p:extLst>
      <p:ext uri="{BB962C8B-B14F-4D97-AF65-F5344CB8AC3E}">
        <p14:creationId xmlns:p14="http://schemas.microsoft.com/office/powerpoint/2010/main" val="375259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Fully Associative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全相联映射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53" name="文本框 252">
            <a:extLst>
              <a:ext uri="{FF2B5EF4-FFF2-40B4-BE49-F238E27FC236}">
                <a16:creationId xmlns:a16="http://schemas.microsoft.com/office/drawing/2014/main" id="{41B5ABF0-5333-4D02-A55A-763A580BACA3}"/>
              </a:ext>
            </a:extLst>
          </p:cNvPr>
          <p:cNvSpPr txBox="1"/>
          <p:nvPr/>
        </p:nvSpPr>
        <p:spPr>
          <a:xfrm>
            <a:off x="2161172" y="1279303"/>
            <a:ext cx="788352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主存中的每个块可放置在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位置（行）</a:t>
            </a:r>
          </a:p>
        </p:txBody>
      </p:sp>
      <p:sp>
        <p:nvSpPr>
          <p:cNvPr id="251" name="TextBox 118">
            <a:extLst>
              <a:ext uri="{FF2B5EF4-FFF2-40B4-BE49-F238E27FC236}">
                <a16:creationId xmlns:a16="http://schemas.microsoft.com/office/drawing/2014/main" id="{1534D54A-3551-4B1B-8A96-31AE62FF5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447" y="3094290"/>
            <a:ext cx="2339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优势？劣势？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2E356FB-21DE-4D7E-8BA2-EEEA071EF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643080"/>
              </p:ext>
            </p:extLst>
          </p:nvPr>
        </p:nvGraphicFramePr>
        <p:xfrm>
          <a:off x="2102179" y="2715670"/>
          <a:ext cx="7978181" cy="3444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Visio" r:id="rId4" imgW="5207049" imgH="2247769" progId="Visio.Drawing.15">
                  <p:embed/>
                </p:oleObj>
              </mc:Choice>
              <mc:Fallback>
                <p:oleObj name="Visio" r:id="rId4" imgW="5207049" imgH="2247769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E1F5DEE-6090-4339-8DF3-45704BF23E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179" y="2715670"/>
                        <a:ext cx="7978181" cy="34442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84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4636592" cy="830998"/>
            <a:chOff x="908364" y="278221"/>
            <a:chExt cx="4636592" cy="830997"/>
          </a:xfrm>
        </p:grpSpPr>
        <p:sp>
          <p:nvSpPr>
            <p:cNvPr id="42" name="矩形 41"/>
            <p:cNvSpPr/>
            <p:nvPr/>
          </p:nvSpPr>
          <p:spPr>
            <a:xfrm>
              <a:off x="908364" y="801441"/>
              <a:ext cx="36042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4: Memory Hierarchy 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434747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第四章：存储器层次结构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存储层次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高速缓冲存储器（</a:t>
            </a:r>
            <a:r>
              <a:rPr lang="en-US" altLang="zh-CN" sz="3200" dirty="0"/>
              <a:t>Cache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虚拟存储器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其它存储器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55680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18767" cy="727643"/>
            <a:chOff x="635243" y="278221"/>
            <a:chExt cx="3818767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38187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N-way Set Associative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7503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路组相联映射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6D73205-379B-4480-BA03-F8FF61C7944C}"/>
              </a:ext>
            </a:extLst>
          </p:cNvPr>
          <p:cNvSpPr txBox="1"/>
          <p:nvPr/>
        </p:nvSpPr>
        <p:spPr>
          <a:xfrm>
            <a:off x="1052052" y="1278193"/>
            <a:ext cx="10087896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一个“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组（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”是若干块（行）的集合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中的组都具有同样大小（即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组内块数相同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”指每个组中包含的块（行）的数目，也称为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相联度</a:t>
            </a:r>
            <a:endParaRPr lang="en-US" altLang="zh-CN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主存中的一个块首先被映射到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唯一一组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中，然后该块可以放在这个组的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任何一行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9781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18767" cy="727643"/>
            <a:chOff x="635243" y="278221"/>
            <a:chExt cx="3818767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38187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N-way Set Associative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7503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路组相联映射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TextBox 110">
            <a:extLst>
              <a:ext uri="{FF2B5EF4-FFF2-40B4-BE49-F238E27FC236}">
                <a16:creationId xmlns:a16="http://schemas.microsoft.com/office/drawing/2014/main" id="{D12A247A-DD12-40B9-8790-CF0E1BBE4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09" y="1783630"/>
            <a:ext cx="7883525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组号 </a:t>
            </a: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主存块号 </a:t>
            </a: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 Cache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组数</a:t>
            </a:r>
          </a:p>
        </p:txBody>
      </p:sp>
      <p:sp>
        <p:nvSpPr>
          <p:cNvPr id="12" name="TextBox 118">
            <a:extLst>
              <a:ext uri="{FF2B5EF4-FFF2-40B4-BE49-F238E27FC236}">
                <a16:creationId xmlns:a16="http://schemas.microsoft.com/office/drawing/2014/main" id="{56175F7D-E55A-41B5-90BB-6066AFEAD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447" y="2730497"/>
            <a:ext cx="2339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优势？劣势？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C248B5F-47D2-4DB2-BE67-B7969B39D1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22512"/>
              </p:ext>
            </p:extLst>
          </p:nvPr>
        </p:nvGraphicFramePr>
        <p:xfrm>
          <a:off x="2254196" y="2644877"/>
          <a:ext cx="7657301" cy="395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Visio" r:id="rId4" imgW="5213362" imgH="2692750" progId="Visio.Drawing.15">
                  <p:embed/>
                </p:oleObj>
              </mc:Choice>
              <mc:Fallback>
                <p:oleObj name="Visio" r:id="rId4" imgW="5213362" imgH="26927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196" y="2644877"/>
                        <a:ext cx="7657301" cy="3954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0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707723" cy="727643"/>
            <a:chOff x="635243" y="278221"/>
            <a:chExt cx="2707723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27077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Summarization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278193"/>
            <a:ext cx="10087896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直接相联结构简单，但冲突率最高；全相联结构复杂，但冲突率最低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组相联具备上述两者的特点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A68618E7-2843-45F7-AD21-981954FC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202084"/>
              </p:ext>
            </p:extLst>
          </p:nvPr>
        </p:nvGraphicFramePr>
        <p:xfrm>
          <a:off x="1052052" y="3429000"/>
          <a:ext cx="100878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032">
                  <a:extLst>
                    <a:ext uri="{9D8B030D-6E8A-4147-A177-3AD203B41FA5}">
                      <a16:colId xmlns:a16="http://schemas.microsoft.com/office/drawing/2014/main" val="3862817672"/>
                    </a:ext>
                  </a:extLst>
                </a:gridCol>
                <a:gridCol w="3667432">
                  <a:extLst>
                    <a:ext uri="{9D8B030D-6E8A-4147-A177-3AD203B41FA5}">
                      <a16:colId xmlns:a16="http://schemas.microsoft.com/office/drawing/2014/main" val="2665350648"/>
                    </a:ext>
                  </a:extLst>
                </a:gridCol>
                <a:gridCol w="3667432">
                  <a:extLst>
                    <a:ext uri="{9D8B030D-6E8A-4147-A177-3AD203B41FA5}">
                      <a16:colId xmlns:a16="http://schemas.microsoft.com/office/drawing/2014/main" val="942893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映射方法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组数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每组块数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36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直接映射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中的块数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全相联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中的块数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1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组相联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中块数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相联度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相联度（一般为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2~16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705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870480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B4BAF163-E40C-48DE-8D66-102D7F8EB5FD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0E3910D-DA24-4D98-8C05-8B31CA80B882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2B059C-0624-4CEA-A9D2-8ECC16A4436A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2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470619" cy="714073"/>
            <a:chOff x="635243" y="278221"/>
            <a:chExt cx="4470619" cy="7140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4470619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Presentation of Cache Organization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15150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结构的表示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E4769C2-088E-4A5C-B6B1-30C67AFE6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29760"/>
              </p:ext>
            </p:extLst>
          </p:nvPr>
        </p:nvGraphicFramePr>
        <p:xfrm>
          <a:off x="882649" y="1995022"/>
          <a:ext cx="10429187" cy="2786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Visio" r:id="rId4" imgW="8273988" imgH="2203625" progId="Visio.Drawing.15">
                  <p:embed/>
                </p:oleObj>
              </mc:Choice>
              <mc:Fallback>
                <p:oleObj name="Visio" r:id="rId4" imgW="8273988" imgH="2203625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E2310C1-1B15-4DA9-96A9-59F4624C4A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49" y="1995022"/>
                        <a:ext cx="10429187" cy="27868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110">
            <a:extLst>
              <a:ext uri="{FF2B5EF4-FFF2-40B4-BE49-F238E27FC236}">
                <a16:creationId xmlns:a16="http://schemas.microsoft.com/office/drawing/2014/main" id="{5629AEFF-6F2F-4581-AAD3-DB97248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06" y="1390497"/>
            <a:ext cx="7883525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三元组：</a:t>
            </a:r>
            <a:r>
              <a:rPr kumimoji="0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&lt;Cache</a:t>
            </a:r>
            <a:r>
              <a:rPr kumimoji="0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</a:t>
            </a:r>
            <a:r>
              <a:rPr kumimoji="0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行（块）大小</a:t>
            </a:r>
            <a:r>
              <a:rPr kumimoji="0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相联度</a:t>
            </a:r>
            <a:r>
              <a:rPr kumimoji="0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kumimoji="0" lang="zh-CN" altLang="en-US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7671342-AB76-4B69-AA18-BFB46F8E94B7}"/>
              </a:ext>
            </a:extLst>
          </p:cNvPr>
          <p:cNvSpPr txBox="1"/>
          <p:nvPr/>
        </p:nvSpPr>
        <p:spPr>
          <a:xfrm>
            <a:off x="1059834" y="4903478"/>
            <a:ext cx="10087896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：有效位，指明是否该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行已经与一个主存块建立了映射关系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：标记位，用于区分所有可能映射到该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行的多个主存块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：存放在该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行中的数据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73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48265" cy="707977"/>
            <a:chOff x="635243" y="278221"/>
            <a:chExt cx="3848265" cy="70797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38482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Partition of Memory Address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访存地址划分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13FEFED-56EC-41E3-8E6B-D2155C8A7C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6012" y="1992970"/>
          <a:ext cx="9372907" cy="380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Visio" r:id="rId4" imgW="4889821" imgH="2000250" progId="Visio.Drawing.15">
                  <p:embed/>
                </p:oleObj>
              </mc:Choice>
              <mc:Fallback>
                <p:oleObj name="Visio" r:id="rId4" imgW="4889821" imgH="2000250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313FEFED-56EC-41E3-8E6B-D2155C8A7C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012" y="1992970"/>
                        <a:ext cx="9372907" cy="38050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60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76499B9-A222-486A-BE99-78FBF142C5F3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96955A-9375-4774-A969-1F4066F053BC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Direct-mapped Cache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71A815C-5238-4D65-93EB-1CFBD522586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直接映射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/>
              <p:nvPr/>
            </p:nvSpPr>
            <p:spPr>
              <a:xfrm>
                <a:off x="1052052" y="1278197"/>
                <a:ext cx="10087896" cy="2475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Clr>
                    <a:srgbClr val="FF99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容量为</a:t>
                </a:r>
                <a:r>
                  <a:rPr lang="en-US" altLang="zh-CN" sz="2400" dirty="0" err="1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，块大小为</a:t>
                </a:r>
                <a:r>
                  <a:rPr lang="en-US" altLang="zh-CN" sz="2400" dirty="0" err="1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，采用</a:t>
                </a:r>
                <a:r>
                  <a:rPr lang="zh-CN" altLang="zh-CN" sz="2400" b="1" dirty="0">
                    <a:solidFill>
                      <a:srgbClr val="FF0066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直接映射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。直接映射相当于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1-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路组相联，故该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的结构为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400" dirty="0" err="1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1&gt;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，根据物理地址划分方法，可知，</a:t>
                </a:r>
                <a:r>
                  <a:rPr lang="zh-CN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块内偏移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offset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16</m:t>
                        </m:r>
                      </m:e>
                    </m:fun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索引</a:t>
                </a:r>
                <a:r>
                  <a:rPr lang="en-US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index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𝐾𝐵</m:t>
                            </m:r>
                          </m:num>
                          <m:den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16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</m:t>
                            </m:r>
                          </m:den>
                        </m:f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=6</m:t>
                        </m:r>
                      </m:e>
                    </m:func>
                  </m:oMath>
                </a14:m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</a:t>
                </a:r>
                <a:r>
                  <a:rPr lang="en-US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tag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22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位。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52" y="1278197"/>
                <a:ext cx="10087896" cy="2475999"/>
              </a:xfrm>
              <a:prstGeom prst="rect">
                <a:avLst/>
              </a:prstGeom>
              <a:blipFill>
                <a:blip r:embed="rId3"/>
                <a:stretch>
                  <a:fillRect l="-846" r="-967" b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76499B9-A222-486A-BE99-78FBF142C5F3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96955A-9375-4774-A969-1F4066F053BC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Direct-mapped Cache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71A815C-5238-4D65-93EB-1CFBD522586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直接映射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177" name="对象 176">
            <a:extLst>
              <a:ext uri="{FF2B5EF4-FFF2-40B4-BE49-F238E27FC236}">
                <a16:creationId xmlns:a16="http://schemas.microsoft.com/office/drawing/2014/main" id="{962733BC-BC7C-4FF6-9276-6A8FE8A0B0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09609"/>
              </p:ext>
            </p:extLst>
          </p:nvPr>
        </p:nvGraphicFramePr>
        <p:xfrm>
          <a:off x="1687719" y="1271026"/>
          <a:ext cx="8816561" cy="4969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Visio" r:id="rId4" imgW="7740539" imgH="4368625" progId="Visio.Drawing.15">
                  <p:embed/>
                </p:oleObj>
              </mc:Choice>
              <mc:Fallback>
                <p:oleObj name="Visio" r:id="rId4" imgW="7740539" imgH="4368625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2D32CF8-917F-43EA-9969-29C827DA18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719" y="1271026"/>
                        <a:ext cx="8816561" cy="49694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8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/>
              <p:nvPr/>
            </p:nvSpPr>
            <p:spPr>
              <a:xfrm>
                <a:off x="1052052" y="1278197"/>
                <a:ext cx="10087896" cy="224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Clr>
                    <a:srgbClr val="FF99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容量为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，块大小为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，采用</a:t>
                </a:r>
                <a:r>
                  <a:rPr lang="zh-CN" altLang="zh-CN" sz="2400" b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全相联映射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，其结构为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64&gt;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。对于全相联，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中只有一组，故物理地址中不存在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index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字段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。地址划分如下，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块内偏移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offset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tag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28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位。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52" y="1278197"/>
                <a:ext cx="10087896" cy="2242858"/>
              </a:xfrm>
              <a:prstGeom prst="rect">
                <a:avLst/>
              </a:prstGeom>
              <a:blipFill>
                <a:blip r:embed="rId3"/>
                <a:stretch>
                  <a:fillRect l="-846" r="-967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D60270F9-C93A-42DD-AD7E-ED1214E2339E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C36EAA4-A713-41F1-BE9C-B865B57D5371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Fully Associative Cache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C4C6671-328E-4087-BEC3-32A47F8FED28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全相联映射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88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AED279-5CA0-4451-B567-6BAAA6F6018B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C5C9758-F52D-435C-9147-C76F3A7B95C5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Fully Associative Cache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C5A383E-0F19-4AD4-9DE9-C794B079BE19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全相联映射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D7C00AF-751C-4540-8750-A6ACFDF93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650222"/>
              </p:ext>
            </p:extLst>
          </p:nvPr>
        </p:nvGraphicFramePr>
        <p:xfrm>
          <a:off x="1746537" y="1271065"/>
          <a:ext cx="8705981" cy="5237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Visio" r:id="rId4" imgW="7842336" imgH="4724531" progId="Visio.Drawing.15">
                  <p:embed/>
                </p:oleObj>
              </mc:Choice>
              <mc:Fallback>
                <p:oleObj name="Visio" r:id="rId4" imgW="7842336" imgH="4724531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3528F29-ED62-4595-AFF8-7DDA493409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537" y="1271065"/>
                        <a:ext cx="8705981" cy="52378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8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存储层次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高速缓冲存储器（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虚拟存储器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其它存储器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636592" cy="830998"/>
            <a:chOff x="908364" y="278221"/>
            <a:chExt cx="463659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6042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4: Memory Hierarchy 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34747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第四章：存储器层次结构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787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/>
              <p:nvPr/>
            </p:nvSpPr>
            <p:spPr>
              <a:xfrm>
                <a:off x="1052052" y="1278197"/>
                <a:ext cx="10087896" cy="248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Clr>
                    <a:srgbClr val="FF99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容量为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，块大小为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，采用</a:t>
                </a:r>
                <a:r>
                  <a:rPr lang="en-US" altLang="zh-CN" sz="2400" b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2-</a:t>
                </a:r>
                <a:r>
                  <a:rPr lang="zh-CN" altLang="zh-CN" sz="2400" b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路组相联映射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。该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的结构为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2&gt;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，根据物理地址划分方法，可知，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块内偏移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offset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索引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index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（也就是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组号）占“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𝐾𝐵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×2</m:t>
                            </m:r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func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tag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23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位。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52" y="1278197"/>
                <a:ext cx="10087896" cy="2487861"/>
              </a:xfrm>
              <a:prstGeom prst="rect">
                <a:avLst/>
              </a:prstGeom>
              <a:blipFill>
                <a:blip r:embed="rId3"/>
                <a:stretch>
                  <a:fillRect l="-846" r="-967"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5CED5F-A524-428B-8927-3F17F9DFDD19}"/>
              </a:ext>
            </a:extLst>
          </p:cNvPr>
          <p:cNvGrpSpPr/>
          <p:nvPr/>
        </p:nvGrpSpPr>
        <p:grpSpPr>
          <a:xfrm>
            <a:off x="635245" y="278225"/>
            <a:ext cx="3818767" cy="727643"/>
            <a:chOff x="635243" y="278221"/>
            <a:chExt cx="3818767" cy="72764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AB781E-8EFF-4FBE-B294-BDA34E09C743}"/>
                </a:ext>
              </a:extLst>
            </p:cNvPr>
            <p:cNvSpPr/>
            <p:nvPr/>
          </p:nvSpPr>
          <p:spPr>
            <a:xfrm>
              <a:off x="635243" y="698086"/>
              <a:ext cx="38187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N-way Set Associative Cache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9D121F9-EA2F-41FB-9983-E9C5E9F4CC84}"/>
                </a:ext>
              </a:extLst>
            </p:cNvPr>
            <p:cNvSpPr/>
            <p:nvPr/>
          </p:nvSpPr>
          <p:spPr>
            <a:xfrm>
              <a:off x="1197484" y="278221"/>
              <a:ext cx="27503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路组相联映射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0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B1FA883-F493-4AEA-9DB6-48B4F5C4C760}"/>
              </a:ext>
            </a:extLst>
          </p:cNvPr>
          <p:cNvGrpSpPr/>
          <p:nvPr/>
        </p:nvGrpSpPr>
        <p:grpSpPr>
          <a:xfrm>
            <a:off x="635245" y="278225"/>
            <a:ext cx="3818767" cy="727643"/>
            <a:chOff x="635243" y="278221"/>
            <a:chExt cx="3818767" cy="72764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440EC7-7E02-40EB-8369-BCC03C4326D0}"/>
                </a:ext>
              </a:extLst>
            </p:cNvPr>
            <p:cNvSpPr/>
            <p:nvPr/>
          </p:nvSpPr>
          <p:spPr>
            <a:xfrm>
              <a:off x="635243" y="698086"/>
              <a:ext cx="38187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N-way Set Associative Cache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1748BC9-2DB7-4898-A0D1-3D6A15E31E15}"/>
                </a:ext>
              </a:extLst>
            </p:cNvPr>
            <p:cNvSpPr/>
            <p:nvPr/>
          </p:nvSpPr>
          <p:spPr>
            <a:xfrm>
              <a:off x="1197484" y="278221"/>
              <a:ext cx="27503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路组相联映射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F934810-D499-430E-9B9D-DE177794B3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626954"/>
              </p:ext>
            </p:extLst>
          </p:nvPr>
        </p:nvGraphicFramePr>
        <p:xfrm>
          <a:off x="2022009" y="1270472"/>
          <a:ext cx="8164209" cy="5319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Visio" r:id="rId4" imgW="9156626" imgH="5975525" progId="Visio.Drawing.15">
                  <p:embed/>
                </p:oleObj>
              </mc:Choice>
              <mc:Fallback>
                <p:oleObj name="Visio" r:id="rId4" imgW="9156626" imgH="5975525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B8830D5-06FF-47DE-ACCA-94F152F218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009" y="1270472"/>
                        <a:ext cx="8164209" cy="53197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693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648729" cy="757139"/>
            <a:chOff x="635243" y="278221"/>
            <a:chExt cx="2648729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7582"/>
              <a:ext cx="26487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Summarization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278193"/>
            <a:ext cx="10087896" cy="298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结构可通过三元组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&lt;SIZE, ASSOC,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BLOCKSIZE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：数据部分的总容量（总字节数）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ASSOC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：相联度（组中的块数）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BLOCKSIZE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：一块中所含的字节数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如何解析访存地址？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93CC07-B81D-46D6-A20D-06AAE78702B9}"/>
              </a:ext>
            </a:extLst>
          </p:cNvPr>
          <p:cNvGrpSpPr/>
          <p:nvPr/>
        </p:nvGrpSpPr>
        <p:grpSpPr>
          <a:xfrm>
            <a:off x="4771590" y="3698726"/>
            <a:ext cx="5975350" cy="1122362"/>
            <a:chOff x="1204914" y="4031239"/>
            <a:chExt cx="5975350" cy="1122362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B7614230-82D1-40A9-B39C-9F0B9ED4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4" y="4043939"/>
              <a:ext cx="2514600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F5062CA9-5431-4C18-B350-A179CBCF9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4043939"/>
              <a:ext cx="1600200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4F5F38E-C15C-4780-8AD8-D9E2FD135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714" y="4043939"/>
              <a:ext cx="1789112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91CE60F-D0A5-492D-A95D-3FD53DA89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1714" y="4031239"/>
              <a:ext cx="619125" cy="46196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tag</a:t>
              </a: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98B48BAA-9E46-4C8D-AC51-647C479D6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4639" y="4055051"/>
              <a:ext cx="911225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index</a:t>
              </a: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0DC12745-86C6-45BB-B5E5-CC44E9FB35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9876" y="4045526"/>
              <a:ext cx="1743075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block offset</a:t>
              </a: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C410BAE6-0805-472D-92D9-5645E92BE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4914" y="4620201"/>
              <a:ext cx="2514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81B34F48-CBF9-4846-88E7-B5358FC27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9514" y="4620201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417B32A0-D57E-4390-82E5-CFBCC1D2C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9714" y="4620201"/>
              <a:ext cx="1860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AB924DF2-0734-47EC-ADA5-48C4B207F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7914" y="4693226"/>
              <a:ext cx="3302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?</a:t>
              </a:r>
            </a:p>
          </p:txBody>
        </p: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4E14C4F5-5A46-42EA-90A4-3ADCBEFD1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5314" y="4693226"/>
              <a:ext cx="3302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?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A18EE78C-C34F-49E0-946D-6ADD201EB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0926" y="4693226"/>
              <a:ext cx="3302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FDBF3FF6-BD55-4285-AF39-243B6E2EE567}"/>
                  </a:ext>
                </a:extLst>
              </p:cNvPr>
              <p:cNvSpPr txBox="1"/>
              <p:nvPr/>
            </p:nvSpPr>
            <p:spPr bwMode="auto">
              <a:xfrm>
                <a:off x="712249" y="5203829"/>
                <a:ext cx="4303712" cy="8366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#.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sets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ASSOC</m:t>
                          </m:r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BLOCKSIZE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FDBF3FF6-BD55-4285-AF39-243B6E2EE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249" y="5203829"/>
                <a:ext cx="4303712" cy="836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6F795488-1B2B-47BC-8234-A3DB2C6708D0}"/>
              </a:ext>
            </a:extLst>
          </p:cNvPr>
          <p:cNvGrpSpPr/>
          <p:nvPr/>
        </p:nvGrpSpPr>
        <p:grpSpPr>
          <a:xfrm>
            <a:off x="5554227" y="5314342"/>
            <a:ext cx="6016625" cy="995362"/>
            <a:chOff x="5737584" y="5442161"/>
            <a:chExt cx="6016625" cy="995362"/>
          </a:xfrm>
        </p:grpSpPr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694BAA92-1F28-4841-ADB3-8DDA08955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7584" y="5456448"/>
              <a:ext cx="2514600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F2F284BE-5856-4EF0-8416-ED0D38AD7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2184" y="5456448"/>
              <a:ext cx="1600200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0232B9DB-56F1-4306-8094-B280A3394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2384" y="5456448"/>
              <a:ext cx="1789112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D187FBD7-ABF4-408C-8779-F4CBB0409F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4384" y="5442161"/>
              <a:ext cx="619125" cy="46196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tag</a:t>
              </a:r>
            </a:p>
          </p:txBody>
        </p:sp>
        <p:sp>
          <p:nvSpPr>
            <p:cNvPr id="29" name="Text Box 8">
              <a:extLst>
                <a:ext uri="{FF2B5EF4-FFF2-40B4-BE49-F238E27FC236}">
                  <a16:creationId xmlns:a16="http://schemas.microsoft.com/office/drawing/2014/main" id="{7B0B1A31-073C-4D63-9F14-830C66138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7309" y="5467561"/>
              <a:ext cx="911225" cy="4603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index</a:t>
              </a: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1656244A-FEB6-474A-A839-7B1AE53E2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2546" y="5458036"/>
              <a:ext cx="1743075" cy="46196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block offset</a:t>
              </a:r>
            </a:p>
          </p:txBody>
        </p:sp>
        <p:sp>
          <p:nvSpPr>
            <p:cNvPr id="31" name="Line 10">
              <a:extLst>
                <a:ext uri="{FF2B5EF4-FFF2-40B4-BE49-F238E27FC236}">
                  <a16:creationId xmlns:a16="http://schemas.microsoft.com/office/drawing/2014/main" id="{66A3C197-2C3A-454B-910F-55BF7C278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7584" y="5996198"/>
              <a:ext cx="2514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11">
              <a:extLst>
                <a:ext uri="{FF2B5EF4-FFF2-40B4-BE49-F238E27FC236}">
                  <a16:creationId xmlns:a16="http://schemas.microsoft.com/office/drawing/2014/main" id="{22291AE0-86CA-446F-8294-B1AC17956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2184" y="5996198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AED6DDBC-8F79-4391-BA73-3CC3331EB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2384" y="5996198"/>
              <a:ext cx="1860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14">
              <a:extLst>
                <a:ext uri="{FF2B5EF4-FFF2-40B4-BE49-F238E27FC236}">
                  <a16:creationId xmlns:a16="http://schemas.microsoft.com/office/drawing/2014/main" id="{4169D262-3531-41EE-82F0-190EAC01E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9971" y="6067636"/>
              <a:ext cx="1465263" cy="36988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dirty="0">
                  <a:latin typeface="+mn-lt"/>
                </a:rPr>
                <a:t>log</a:t>
              </a:r>
              <a:r>
                <a:rPr lang="en-US" altLang="zh-CN" sz="1800" baseline="-25000" dirty="0">
                  <a:latin typeface="+mn-lt"/>
                </a:rPr>
                <a:t>2</a:t>
              </a:r>
              <a:r>
                <a:rPr lang="en-US" altLang="zh-CN" sz="1800" dirty="0">
                  <a:latin typeface="+mn-lt"/>
                </a:rPr>
                <a:t>(#. sets)</a:t>
              </a:r>
            </a:p>
          </p:txBody>
        </p:sp>
        <p:sp>
          <p:nvSpPr>
            <p:cNvPr id="35" name="Text Box 15">
              <a:extLst>
                <a:ext uri="{FF2B5EF4-FFF2-40B4-BE49-F238E27FC236}">
                  <a16:creationId xmlns:a16="http://schemas.microsoft.com/office/drawing/2014/main" id="{2F3279D7-6F44-49FD-8B63-56EA6EDE2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1271" y="6067636"/>
              <a:ext cx="1912938" cy="36988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dirty="0">
                  <a:latin typeface="+mn-lt"/>
                </a:rPr>
                <a:t>log</a:t>
              </a:r>
              <a:r>
                <a:rPr lang="en-US" altLang="zh-CN" sz="1800" baseline="-25000" dirty="0">
                  <a:latin typeface="+mn-lt"/>
                </a:rPr>
                <a:t>2</a:t>
              </a:r>
              <a:r>
                <a:rPr lang="en-US" altLang="zh-CN" sz="1800" dirty="0">
                  <a:latin typeface="+mn-lt"/>
                </a:rPr>
                <a:t>(BLOCKSIZE)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4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316459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43D8E659-9F7C-457A-89F2-B925CDD5CD01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69D961E-E482-4266-AC67-2063FACCFE0A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D6AF4D4-F095-4FEB-ADE8-3051F443406F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00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130510" cy="757139"/>
            <a:chOff x="635243" y="278221"/>
            <a:chExt cx="3130510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7582"/>
              <a:ext cx="31305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Block Replacement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56966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“块”替换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995949"/>
            <a:ext cx="10087896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直接相联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不需要替换策略，为什么？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组相联和全相联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需要替换策略，常见策略包括：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随机替换（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先进先出（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近期最少使用（</a:t>
            </a:r>
            <a:r>
              <a:rPr lang="en-US" altLang="zh-CN" sz="20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Least Recently Used</a:t>
            </a: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1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032187" cy="737475"/>
            <a:chOff x="635243" y="278221"/>
            <a:chExt cx="3032187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30321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Least Recently Used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83548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LRU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278191"/>
            <a:ext cx="10087896" cy="493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组内的每行都设置一个计数器，其值越大，说明该行使用频度低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计数器位宽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(N-way)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访问命中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将被引用行的计数器设置为“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将计数值小于被引用行旧值的其他行的计数值递增“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访问缺失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替换具有最大计数值的行，并设置新分配块的计数值为“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组内其它所有行的计数值递增“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</a:p>
        </p:txBody>
      </p:sp>
    </p:spTree>
    <p:extLst>
      <p:ext uri="{BB962C8B-B14F-4D97-AF65-F5344CB8AC3E}">
        <p14:creationId xmlns:p14="http://schemas.microsoft.com/office/powerpoint/2010/main" val="1209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02923" cy="747307"/>
            <a:chOff x="635243" y="278221"/>
            <a:chExt cx="2402923" cy="74730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17750"/>
              <a:ext cx="24029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LRU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5536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LRU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实例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C65B085-A523-4748-A6FB-C04D5BDBEC85}"/>
              </a:ext>
            </a:extLst>
          </p:cNvPr>
          <p:cNvSpPr txBox="1"/>
          <p:nvPr/>
        </p:nvSpPr>
        <p:spPr>
          <a:xfrm>
            <a:off x="1052052" y="1278191"/>
            <a:ext cx="1008789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B, C, 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都被映射到同一组中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访存流（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Trace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pt-BR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B C D D D B D 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17">
            <a:extLst>
              <a:ext uri="{FF2B5EF4-FFF2-40B4-BE49-F238E27FC236}">
                <a16:creationId xmlns:a16="http://schemas.microsoft.com/office/drawing/2014/main" id="{C404FF7A-0DBC-4A82-8E0D-D9223A031FA2}"/>
              </a:ext>
            </a:extLst>
          </p:cNvPr>
          <p:cNvGrpSpPr>
            <a:grpSpLocks/>
          </p:cNvGrpSpPr>
          <p:nvPr/>
        </p:nvGrpSpPr>
        <p:grpSpPr bwMode="auto">
          <a:xfrm>
            <a:off x="7672070" y="2611949"/>
            <a:ext cx="2332037" cy="914400"/>
            <a:chOff x="6012160" y="2730406"/>
            <a:chExt cx="2331552" cy="914618"/>
          </a:xfrm>
        </p:grpSpPr>
        <p:sp>
          <p:nvSpPr>
            <p:cNvPr id="24" name="矩形 3">
              <a:extLst>
                <a:ext uri="{FF2B5EF4-FFF2-40B4-BE49-F238E27FC236}">
                  <a16:creationId xmlns:a16="http://schemas.microsoft.com/office/drawing/2014/main" id="{B7F16EC2-5750-4BFA-B206-112109CA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160" y="3284984"/>
              <a:ext cx="2304256" cy="36004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25" name="直接连接符 5">
              <a:extLst>
                <a:ext uri="{FF2B5EF4-FFF2-40B4-BE49-F238E27FC236}">
                  <a16:creationId xmlns:a16="http://schemas.microsoft.com/office/drawing/2014/main" id="{7E0331B3-073D-424C-97B6-4EF855601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12360" y="3284984"/>
              <a:ext cx="0" cy="36004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直接连接符 6">
              <a:extLst>
                <a:ext uri="{FF2B5EF4-FFF2-40B4-BE49-F238E27FC236}">
                  <a16:creationId xmlns:a16="http://schemas.microsoft.com/office/drawing/2014/main" id="{92260BA9-85F7-4A5A-BE4F-974CF92EF5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18880" y="3284984"/>
              <a:ext cx="0" cy="36004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24B55EF-ED77-407E-BC4F-5DE2F715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664" y="3292822"/>
              <a:ext cx="4320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dirty="0">
                  <a:cs typeface="Times New Roman" panose="02020603050405020304" pitchFamily="18" charset="0"/>
                </a:rPr>
                <a:t>V</a:t>
              </a:r>
              <a:endParaRPr lang="zh-CN" altLang="en-US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8FBCD907-FE81-4B50-AC20-6377266FF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8880" y="3298632"/>
              <a:ext cx="634424" cy="3385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dirty="0" err="1">
                  <a:solidFill>
                    <a:srgbClr val="FF0000"/>
                  </a:solidFill>
                  <a:cs typeface="Times New Roman" panose="02020603050405020304" pitchFamily="18" charset="0"/>
                </a:rPr>
                <a:t>LRU</a:t>
              </a:r>
              <a:endPara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6DF5C5C4-56E3-4963-ADA2-3C4D6AAA5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8880" y="3230383"/>
              <a:ext cx="969512" cy="400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dirty="0">
                  <a:cs typeface="Times New Roman" panose="02020603050405020304" pitchFamily="18" charset="0"/>
                </a:rPr>
                <a:t>tag bit</a:t>
              </a:r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连接符 11">
              <a:extLst>
                <a:ext uri="{FF2B5EF4-FFF2-40B4-BE49-F238E27FC236}">
                  <a16:creationId xmlns:a16="http://schemas.microsoft.com/office/drawing/2014/main" id="{1788BC04-7607-4FC1-9984-6AEDFC7423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12160" y="2924944"/>
              <a:ext cx="0" cy="28803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连接符 13">
              <a:extLst>
                <a:ext uri="{FF2B5EF4-FFF2-40B4-BE49-F238E27FC236}">
                  <a16:creationId xmlns:a16="http://schemas.microsoft.com/office/drawing/2014/main" id="{41CE40B4-5639-4301-B6BC-5FCB4DB5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16416" y="2924944"/>
              <a:ext cx="0" cy="28803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15">
              <a:extLst>
                <a:ext uri="{FF2B5EF4-FFF2-40B4-BE49-F238E27FC236}">
                  <a16:creationId xmlns:a16="http://schemas.microsoft.com/office/drawing/2014/main" id="{31BF58AE-C460-40C0-B64E-5175A49C7C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12160" y="3068960"/>
              <a:ext cx="2304256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9CAEB973-738E-46A7-B515-13B9DF1C2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880" y="2730406"/>
              <a:ext cx="9695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cs typeface="Times New Roman" panose="02020603050405020304" pitchFamily="18" charset="0"/>
                </a:rPr>
                <a:t>TAG</a:t>
              </a:r>
              <a:endParaRPr lang="zh-CN" altLang="en-US" sz="1600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18">
            <a:extLst>
              <a:ext uri="{FF2B5EF4-FFF2-40B4-BE49-F238E27FC236}">
                <a16:creationId xmlns:a16="http://schemas.microsoft.com/office/drawing/2014/main" id="{7F017901-27B3-424F-9C05-4FFC63CCE60A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4249226"/>
            <a:ext cx="2881313" cy="360362"/>
            <a:chOff x="899592" y="3789040"/>
            <a:chExt cx="2880320" cy="360040"/>
          </a:xfrm>
        </p:grpSpPr>
        <p:sp>
          <p:nvSpPr>
            <p:cNvPr id="35" name="矩形 14">
              <a:extLst>
                <a:ext uri="{FF2B5EF4-FFF2-40B4-BE49-F238E27FC236}">
                  <a16:creationId xmlns:a16="http://schemas.microsoft.com/office/drawing/2014/main" id="{8EE7A0E1-F0C4-4E8D-B518-5EFC9CA56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 dirty="0">
                  <a:latin typeface="Tahoma" panose="020B0604030504040204" pitchFamily="34" charset="0"/>
                </a:rPr>
                <a:t>(0)</a:t>
              </a: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36" name="矩形 15">
              <a:extLst>
                <a:ext uri="{FF2B5EF4-FFF2-40B4-BE49-F238E27FC236}">
                  <a16:creationId xmlns:a16="http://schemas.microsoft.com/office/drawing/2014/main" id="{BA275A3E-A5A3-4934-AA66-4930894F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37" name="矩形 16">
              <a:extLst>
                <a:ext uri="{FF2B5EF4-FFF2-40B4-BE49-F238E27FC236}">
                  <a16:creationId xmlns:a16="http://schemas.microsoft.com/office/drawing/2014/main" id="{F875A065-1ECA-4990-A38E-B9417B97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38" name="矩形 17">
              <a:extLst>
                <a:ext uri="{FF2B5EF4-FFF2-40B4-BE49-F238E27FC236}">
                  <a16:creationId xmlns:a16="http://schemas.microsoft.com/office/drawing/2014/main" id="{1E696AE3-8621-48A7-92AC-B75F6A3F1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39" name="组合 19">
            <a:extLst>
              <a:ext uri="{FF2B5EF4-FFF2-40B4-BE49-F238E27FC236}">
                <a16:creationId xmlns:a16="http://schemas.microsoft.com/office/drawing/2014/main" id="{2AA6296C-7326-4E5B-9F78-E088E9BB2666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4636576"/>
            <a:ext cx="2881313" cy="360362"/>
            <a:chOff x="899592" y="3789040"/>
            <a:chExt cx="2880320" cy="360040"/>
          </a:xfrm>
        </p:grpSpPr>
        <p:sp>
          <p:nvSpPr>
            <p:cNvPr id="41" name="矩形 20">
              <a:extLst>
                <a:ext uri="{FF2B5EF4-FFF2-40B4-BE49-F238E27FC236}">
                  <a16:creationId xmlns:a16="http://schemas.microsoft.com/office/drawing/2014/main" id="{5F08671B-3CDC-4947-A425-D30B32EC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42" name="矩形 21">
              <a:extLst>
                <a:ext uri="{FF2B5EF4-FFF2-40B4-BE49-F238E27FC236}">
                  <a16:creationId xmlns:a16="http://schemas.microsoft.com/office/drawing/2014/main" id="{B0DFB544-604C-40C6-B6ED-E1305B217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43" name="矩形 22">
              <a:extLst>
                <a:ext uri="{FF2B5EF4-FFF2-40B4-BE49-F238E27FC236}">
                  <a16:creationId xmlns:a16="http://schemas.microsoft.com/office/drawing/2014/main" id="{80B337F5-897A-49BA-B22F-1ACC87D8D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(0)B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矩形 23">
              <a:extLst>
                <a:ext uri="{FF2B5EF4-FFF2-40B4-BE49-F238E27FC236}">
                  <a16:creationId xmlns:a16="http://schemas.microsoft.com/office/drawing/2014/main" id="{2AE72255-9599-46A9-B31C-CDFCC519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(1)A</a:t>
              </a:r>
              <a:endParaRPr lang="zh-CN" altLang="en-US" sz="1800">
                <a:latin typeface="Tahoma" panose="020B0604030504040204" pitchFamily="34" charset="0"/>
              </a:endParaRPr>
            </a:p>
            <a:p>
              <a:pPr algn="ctr"/>
              <a:endParaRPr lang="zh-CN" altLang="en-US" sz="1800"/>
            </a:p>
          </p:txBody>
        </p:sp>
      </p:grpSp>
      <p:grpSp>
        <p:nvGrpSpPr>
          <p:cNvPr id="45" name="组合 24">
            <a:extLst>
              <a:ext uri="{FF2B5EF4-FFF2-40B4-BE49-F238E27FC236}">
                <a16:creationId xmlns:a16="http://schemas.microsoft.com/office/drawing/2014/main" id="{CEE9052E-48A2-4AC2-8FE0-92EEEE83F7EE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5028688"/>
            <a:ext cx="2881313" cy="358775"/>
            <a:chOff x="899592" y="3789040"/>
            <a:chExt cx="2880320" cy="360040"/>
          </a:xfrm>
        </p:grpSpPr>
        <p:sp>
          <p:nvSpPr>
            <p:cNvPr id="46" name="矩形 25">
              <a:extLst>
                <a:ext uri="{FF2B5EF4-FFF2-40B4-BE49-F238E27FC236}">
                  <a16:creationId xmlns:a16="http://schemas.microsoft.com/office/drawing/2014/main" id="{758FF9B3-C757-4E29-A9FB-C2E6B3EDD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(0)D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7" name="矩形 26">
              <a:extLst>
                <a:ext uri="{FF2B5EF4-FFF2-40B4-BE49-F238E27FC236}">
                  <a16:creationId xmlns:a16="http://schemas.microsoft.com/office/drawing/2014/main" id="{C953418A-11E9-4502-8BA7-9905CFE77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48" name="矩形 27">
              <a:extLst>
                <a:ext uri="{FF2B5EF4-FFF2-40B4-BE49-F238E27FC236}">
                  <a16:creationId xmlns:a16="http://schemas.microsoft.com/office/drawing/2014/main" id="{6D0C7666-948F-4596-A16C-EF5C07EB7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49" name="矩形 28">
              <a:extLst>
                <a:ext uri="{FF2B5EF4-FFF2-40B4-BE49-F238E27FC236}">
                  <a16:creationId xmlns:a16="http://schemas.microsoft.com/office/drawing/2014/main" id="{AC50CE84-4C43-4AFD-AB74-2E6B4A6FC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50" name="组合 39">
            <a:extLst>
              <a:ext uri="{FF2B5EF4-FFF2-40B4-BE49-F238E27FC236}">
                <a16:creationId xmlns:a16="http://schemas.microsoft.com/office/drawing/2014/main" id="{5B948ED8-2DF3-4A1D-8571-CB13BEC67596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4246051"/>
            <a:ext cx="2879725" cy="360362"/>
            <a:chOff x="899592" y="3789040"/>
            <a:chExt cx="2880320" cy="360040"/>
          </a:xfrm>
        </p:grpSpPr>
        <p:sp>
          <p:nvSpPr>
            <p:cNvPr id="51" name="矩形 40">
              <a:extLst>
                <a:ext uri="{FF2B5EF4-FFF2-40B4-BE49-F238E27FC236}">
                  <a16:creationId xmlns:a16="http://schemas.microsoft.com/office/drawing/2014/main" id="{C163770E-E00A-4D35-A438-CB54CB9D4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2" name="矩形 41">
              <a:extLst>
                <a:ext uri="{FF2B5EF4-FFF2-40B4-BE49-F238E27FC236}">
                  <a16:creationId xmlns:a16="http://schemas.microsoft.com/office/drawing/2014/main" id="{1DD5D188-7B2B-485C-896B-31CB23EEF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3" name="矩形 42">
              <a:extLst>
                <a:ext uri="{FF2B5EF4-FFF2-40B4-BE49-F238E27FC236}">
                  <a16:creationId xmlns:a16="http://schemas.microsoft.com/office/drawing/2014/main" id="{5FD601EB-C245-4870-9D13-E37295DD9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4" name="矩形 43">
              <a:extLst>
                <a:ext uri="{FF2B5EF4-FFF2-40B4-BE49-F238E27FC236}">
                  <a16:creationId xmlns:a16="http://schemas.microsoft.com/office/drawing/2014/main" id="{4E0FD105-5B60-4B15-AF86-2AE9A3A54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</a:t>
              </a:r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0)A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55" name="组合 44">
            <a:extLst>
              <a:ext uri="{FF2B5EF4-FFF2-40B4-BE49-F238E27FC236}">
                <a16:creationId xmlns:a16="http://schemas.microsoft.com/office/drawing/2014/main" id="{0A982144-CA7E-40F5-B1D3-3C7116334B65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4636576"/>
            <a:ext cx="2879725" cy="360362"/>
            <a:chOff x="899592" y="3789040"/>
            <a:chExt cx="2880320" cy="360040"/>
          </a:xfrm>
        </p:grpSpPr>
        <p:sp>
          <p:nvSpPr>
            <p:cNvPr id="56" name="矩形 45">
              <a:extLst>
                <a:ext uri="{FF2B5EF4-FFF2-40B4-BE49-F238E27FC236}">
                  <a16:creationId xmlns:a16="http://schemas.microsoft.com/office/drawing/2014/main" id="{4A36D71D-D67F-4BF8-A66F-6ACB31A5A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7" name="矩形 46">
              <a:extLst>
                <a:ext uri="{FF2B5EF4-FFF2-40B4-BE49-F238E27FC236}">
                  <a16:creationId xmlns:a16="http://schemas.microsoft.com/office/drawing/2014/main" id="{2BEEBD95-787A-4ECA-9A6D-E595861DE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(0)C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" name="矩形 47">
              <a:extLst>
                <a:ext uri="{FF2B5EF4-FFF2-40B4-BE49-F238E27FC236}">
                  <a16:creationId xmlns:a16="http://schemas.microsoft.com/office/drawing/2014/main" id="{3B8850B4-4BB4-4845-B456-573B220C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9" name="矩形 48">
              <a:extLst>
                <a:ext uri="{FF2B5EF4-FFF2-40B4-BE49-F238E27FC236}">
                  <a16:creationId xmlns:a16="http://schemas.microsoft.com/office/drawing/2014/main" id="{0ABD2287-EB28-4E03-AFCB-C2267F9AE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60" name="组合 49">
            <a:extLst>
              <a:ext uri="{FF2B5EF4-FFF2-40B4-BE49-F238E27FC236}">
                <a16:creationId xmlns:a16="http://schemas.microsoft.com/office/drawing/2014/main" id="{5567F13C-1909-4D53-8687-ADDB17F8D1A8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5023926"/>
            <a:ext cx="2879725" cy="360362"/>
            <a:chOff x="899592" y="3789040"/>
            <a:chExt cx="2880320" cy="360040"/>
          </a:xfrm>
        </p:grpSpPr>
        <p:sp>
          <p:nvSpPr>
            <p:cNvPr id="61" name="矩形 50">
              <a:extLst>
                <a:ext uri="{FF2B5EF4-FFF2-40B4-BE49-F238E27FC236}">
                  <a16:creationId xmlns:a16="http://schemas.microsoft.com/office/drawing/2014/main" id="{9DD76F7D-FA9E-422C-A086-AC83CA95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(0)D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2" name="矩形 51">
              <a:extLst>
                <a:ext uri="{FF2B5EF4-FFF2-40B4-BE49-F238E27FC236}">
                  <a16:creationId xmlns:a16="http://schemas.microsoft.com/office/drawing/2014/main" id="{91FAB417-747B-4D16-9D0B-16E50BBC3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63" name="矩形 52">
              <a:extLst>
                <a:ext uri="{FF2B5EF4-FFF2-40B4-BE49-F238E27FC236}">
                  <a16:creationId xmlns:a16="http://schemas.microsoft.com/office/drawing/2014/main" id="{3604B823-88F7-483B-AFB9-8B1343C40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64" name="矩形 53">
              <a:extLst>
                <a:ext uri="{FF2B5EF4-FFF2-40B4-BE49-F238E27FC236}">
                  <a16:creationId xmlns:a16="http://schemas.microsoft.com/office/drawing/2014/main" id="{232FE6A6-F36E-45A1-BC47-14E9C2FE4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65" name="组合 54">
            <a:extLst>
              <a:ext uri="{FF2B5EF4-FFF2-40B4-BE49-F238E27FC236}">
                <a16:creationId xmlns:a16="http://schemas.microsoft.com/office/drawing/2014/main" id="{BCF81361-BF0C-4D7E-A80F-6B7EE265C9AA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5411276"/>
            <a:ext cx="2879725" cy="360362"/>
            <a:chOff x="899592" y="3789040"/>
            <a:chExt cx="2880320" cy="360040"/>
          </a:xfrm>
        </p:grpSpPr>
        <p:sp>
          <p:nvSpPr>
            <p:cNvPr id="66" name="矩形 55">
              <a:extLst>
                <a:ext uri="{FF2B5EF4-FFF2-40B4-BE49-F238E27FC236}">
                  <a16:creationId xmlns:a16="http://schemas.microsoft.com/office/drawing/2014/main" id="{3773A1B4-F39C-42A7-834D-086A612BF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(1)D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67" name="矩形 56">
              <a:extLst>
                <a:ext uri="{FF2B5EF4-FFF2-40B4-BE49-F238E27FC236}">
                  <a16:creationId xmlns:a16="http://schemas.microsoft.com/office/drawing/2014/main" id="{D07F7F90-BB4D-488C-A552-82C84804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68" name="矩形 57">
              <a:extLst>
                <a:ext uri="{FF2B5EF4-FFF2-40B4-BE49-F238E27FC236}">
                  <a16:creationId xmlns:a16="http://schemas.microsoft.com/office/drawing/2014/main" id="{8200D8A5-2E90-4BB5-8E58-5AE9CD12A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(0)B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9" name="矩形 58">
              <a:extLst>
                <a:ext uri="{FF2B5EF4-FFF2-40B4-BE49-F238E27FC236}">
                  <a16:creationId xmlns:a16="http://schemas.microsoft.com/office/drawing/2014/main" id="{BC51E01B-5ACA-47E5-AEBE-8CA0F783B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70" name="组合 64">
            <a:extLst>
              <a:ext uri="{FF2B5EF4-FFF2-40B4-BE49-F238E27FC236}">
                <a16:creationId xmlns:a16="http://schemas.microsoft.com/office/drawing/2014/main" id="{FAD7280C-014A-4808-8481-5A7C26EA1E39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5416038"/>
            <a:ext cx="2881313" cy="358775"/>
            <a:chOff x="899592" y="3789040"/>
            <a:chExt cx="2880320" cy="360040"/>
          </a:xfrm>
        </p:grpSpPr>
        <p:sp>
          <p:nvSpPr>
            <p:cNvPr id="71" name="矩形 65">
              <a:extLst>
                <a:ext uri="{FF2B5EF4-FFF2-40B4-BE49-F238E27FC236}">
                  <a16:creationId xmlns:a16="http://schemas.microsoft.com/office/drawing/2014/main" id="{C11A8291-C3F7-46EC-82EA-7664CA0D1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(0)D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2" name="矩形 66">
              <a:extLst>
                <a:ext uri="{FF2B5EF4-FFF2-40B4-BE49-F238E27FC236}">
                  <a16:creationId xmlns:a16="http://schemas.microsoft.com/office/drawing/2014/main" id="{D6C54EA7-3060-43AE-B7EC-5A7AC5069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3" name="矩形 67">
              <a:extLst>
                <a:ext uri="{FF2B5EF4-FFF2-40B4-BE49-F238E27FC236}">
                  <a16:creationId xmlns:a16="http://schemas.microsoft.com/office/drawing/2014/main" id="{56485EC5-7AEF-4E3C-A7EE-152274C1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4" name="矩形 68">
              <a:extLst>
                <a:ext uri="{FF2B5EF4-FFF2-40B4-BE49-F238E27FC236}">
                  <a16:creationId xmlns:a16="http://schemas.microsoft.com/office/drawing/2014/main" id="{B2286615-B5A2-4F42-8FD8-E44ADFB76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75" name="组合 69">
            <a:extLst>
              <a:ext uri="{FF2B5EF4-FFF2-40B4-BE49-F238E27FC236}">
                <a16:creationId xmlns:a16="http://schemas.microsoft.com/office/drawing/2014/main" id="{C1835AA4-94B6-45F5-BF26-D4B0F84CA1A0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5798626"/>
            <a:ext cx="2879725" cy="360362"/>
            <a:chOff x="899592" y="3789040"/>
            <a:chExt cx="2880320" cy="360040"/>
          </a:xfrm>
        </p:grpSpPr>
        <p:sp>
          <p:nvSpPr>
            <p:cNvPr id="76" name="矩形 70">
              <a:extLst>
                <a:ext uri="{FF2B5EF4-FFF2-40B4-BE49-F238E27FC236}">
                  <a16:creationId xmlns:a16="http://schemas.microsoft.com/office/drawing/2014/main" id="{313EE063-48C8-4745-BC54-2BDE6E4D0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(1)D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7" name="矩形 71">
              <a:extLst>
                <a:ext uri="{FF2B5EF4-FFF2-40B4-BE49-F238E27FC236}">
                  <a16:creationId xmlns:a16="http://schemas.microsoft.com/office/drawing/2014/main" id="{23243278-1C20-4934-91B9-21AA1B3A3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8" name="矩形 72">
              <a:extLst>
                <a:ext uri="{FF2B5EF4-FFF2-40B4-BE49-F238E27FC236}">
                  <a16:creationId xmlns:a16="http://schemas.microsoft.com/office/drawing/2014/main" id="{A72550E8-F4AB-4C8A-9D7F-C23868BC2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9" name="矩形 73">
              <a:extLst>
                <a:ext uri="{FF2B5EF4-FFF2-40B4-BE49-F238E27FC236}">
                  <a16:creationId xmlns:a16="http://schemas.microsoft.com/office/drawing/2014/main" id="{DA41528C-04FD-466D-90E2-34803F097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(0)E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80" name="组合 74">
            <a:extLst>
              <a:ext uri="{FF2B5EF4-FFF2-40B4-BE49-F238E27FC236}">
                <a16:creationId xmlns:a16="http://schemas.microsoft.com/office/drawing/2014/main" id="{B77DE45E-A5C2-4EAF-BB2E-FE93D8C648F7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5803388"/>
            <a:ext cx="2881313" cy="358775"/>
            <a:chOff x="899592" y="3789040"/>
            <a:chExt cx="2880320" cy="360040"/>
          </a:xfrm>
        </p:grpSpPr>
        <p:sp>
          <p:nvSpPr>
            <p:cNvPr id="81" name="矩形 75">
              <a:extLst>
                <a:ext uri="{FF2B5EF4-FFF2-40B4-BE49-F238E27FC236}">
                  <a16:creationId xmlns:a16="http://schemas.microsoft.com/office/drawing/2014/main" id="{9BA965F2-458B-4CFF-9A9B-7409845E2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(0)D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2" name="矩形 76">
              <a:extLst>
                <a:ext uri="{FF2B5EF4-FFF2-40B4-BE49-F238E27FC236}">
                  <a16:creationId xmlns:a16="http://schemas.microsoft.com/office/drawing/2014/main" id="{E200CA25-7D07-4176-B476-CAEA91B27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83" name="矩形 77">
              <a:extLst>
                <a:ext uri="{FF2B5EF4-FFF2-40B4-BE49-F238E27FC236}">
                  <a16:creationId xmlns:a16="http://schemas.microsoft.com/office/drawing/2014/main" id="{96753AD4-5975-4A44-B154-FD720D59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84" name="矩形 78">
              <a:extLst>
                <a:ext uri="{FF2B5EF4-FFF2-40B4-BE49-F238E27FC236}">
                  <a16:creationId xmlns:a16="http://schemas.microsoft.com/office/drawing/2014/main" id="{526BC401-E554-4876-A20A-AE557D5FB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sp>
        <p:nvSpPr>
          <p:cNvPr id="85" name="TextBox 79">
            <a:extLst>
              <a:ext uri="{FF2B5EF4-FFF2-40B4-BE49-F238E27FC236}">
                <a16:creationId xmlns:a16="http://schemas.microsoft.com/office/drawing/2014/main" id="{ADD5CFC8-FFE1-4A81-BE70-40A14CF04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119" y="3787263"/>
            <a:ext cx="43024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注：括号中的数字表示计数器的取值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9C11E25-C238-4E71-8565-3BE430E51A18}"/>
              </a:ext>
            </a:extLst>
          </p:cNvPr>
          <p:cNvCxnSpPr>
            <a:stCxn id="28" idx="2"/>
          </p:cNvCxnSpPr>
          <p:nvPr/>
        </p:nvCxnSpPr>
        <p:spPr>
          <a:xfrm>
            <a:off x="9196319" y="3518513"/>
            <a:ext cx="375650" cy="26875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9E50DFD-1D16-43B2-92D8-DEF3DBB0AC6C}"/>
              </a:ext>
            </a:extLst>
          </p:cNvPr>
          <p:cNvSpPr txBox="1"/>
          <p:nvPr/>
        </p:nvSpPr>
        <p:spPr>
          <a:xfrm>
            <a:off x="9355659" y="3731452"/>
            <a:ext cx="187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计数器（引用位）</a:t>
            </a:r>
          </a:p>
        </p:txBody>
      </p:sp>
      <p:sp>
        <p:nvSpPr>
          <p:cNvPr id="86" name="TextBox 118">
            <a:extLst>
              <a:ext uri="{FF2B5EF4-FFF2-40B4-BE49-F238E27FC236}">
                <a16:creationId xmlns:a16="http://schemas.microsoft.com/office/drawing/2014/main" id="{D43A642C-9BBB-4BDD-921D-4EF40C4C5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49" y="2967335"/>
            <a:ext cx="2339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优势？劣势？</a:t>
            </a:r>
          </a:p>
        </p:txBody>
      </p:sp>
    </p:spTree>
    <p:extLst>
      <p:ext uri="{BB962C8B-B14F-4D97-AF65-F5344CB8AC3E}">
        <p14:creationId xmlns:p14="http://schemas.microsoft.com/office/powerpoint/2010/main" val="91021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4" grpId="0"/>
      <p:bldP spid="8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648729" cy="757139"/>
            <a:chOff x="635243" y="278221"/>
            <a:chExt cx="2648729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7582"/>
              <a:ext cx="26487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Summarization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845574" y="1278193"/>
            <a:ext cx="10510683" cy="410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替换算法都是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是基于历史经验的替换策略，较准确地反映了程序的时间局部性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当相联度较大时（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路），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的实现代价大，可使用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</a:t>
            </a:r>
            <a:r>
              <a:rPr lang="en-US" altLang="zh-CN" sz="24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替换策略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首先跟踪记录哪一对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行是近期最少使用的（使用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位引用位）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然后跟踪记录每对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中哪一行又是近期最少使用的（使用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位引用位）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对于更高的相联度，也可以采用随机替换策略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硬件易于实现，代价低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有时候，其性能好于（近似）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替换策略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0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0679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47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5363556" cy="757139"/>
            <a:chOff x="635242" y="278221"/>
            <a:chExt cx="5363556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727582"/>
              <a:ext cx="34943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Issues of Handling Write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8013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处理“写”操作需要考虑的问题</a:t>
              </a: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A9797A3-2FD4-4FDB-B3CB-F3A26F5A5531}"/>
              </a:ext>
            </a:extLst>
          </p:cNvPr>
          <p:cNvSpPr/>
          <p:nvPr/>
        </p:nvSpPr>
        <p:spPr>
          <a:xfrm>
            <a:off x="1918414" y="1991951"/>
            <a:ext cx="8366128" cy="1071716"/>
          </a:xfrm>
          <a:prstGeom prst="roundRect">
            <a:avLst/>
          </a:prstGeom>
          <a:gradFill flip="none" rotWithShape="1">
            <a:gsLst>
              <a:gs pos="0">
                <a:srgbClr val="FF9900">
                  <a:tint val="66000"/>
                  <a:satMod val="160000"/>
                </a:srgbClr>
              </a:gs>
              <a:gs pos="50000">
                <a:srgbClr val="FF9900">
                  <a:tint val="44500"/>
                  <a:satMod val="160000"/>
                </a:srgbClr>
              </a:gs>
              <a:gs pos="100000">
                <a:srgbClr val="FF99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写命中时，如何更新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中的内容？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359D2A-9966-43F6-AE72-0456E0BF3539}"/>
              </a:ext>
            </a:extLst>
          </p:cNvPr>
          <p:cNvSpPr/>
          <p:nvPr/>
        </p:nvSpPr>
        <p:spPr>
          <a:xfrm>
            <a:off x="1918413" y="3791254"/>
            <a:ext cx="8366129" cy="1071716"/>
          </a:xfrm>
          <a:prstGeom prst="roundRect">
            <a:avLst/>
          </a:prstGeom>
          <a:gradFill flip="none" rotWithShape="1">
            <a:gsLst>
              <a:gs pos="0">
                <a:srgbClr val="FF9900">
                  <a:tint val="66000"/>
                  <a:satMod val="160000"/>
                </a:srgbClr>
              </a:gs>
              <a:gs pos="50000">
                <a:srgbClr val="FF9900">
                  <a:tint val="44500"/>
                  <a:satMod val="160000"/>
                </a:srgbClr>
              </a:gs>
              <a:gs pos="100000">
                <a:srgbClr val="FF99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写缺失时，是否需要在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中分配新的“行”？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01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3779178" cy="830998"/>
            <a:chOff x="908364" y="278221"/>
            <a:chExt cx="3779178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1173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Typical PC Organization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49005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典型的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PC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机组织结构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F9FDBB7-97F3-4020-86A7-3576B5FE58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8809" y="1280379"/>
            <a:ext cx="7778339" cy="50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4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717555" cy="737475"/>
            <a:chOff x="635243" y="278221"/>
            <a:chExt cx="2717555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27175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Hit Policy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写命中策略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278193"/>
            <a:ext cx="10087896" cy="3535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写直达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WT, Write Through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信息被同时写入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行和下一级存储的对应块中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WB, Write Back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信息仅写入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行中，被改写的行只有被替换时才写回下一级存储的对应块中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写驱逐（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WE, Write Evict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540574" cy="737476"/>
            <a:chOff x="635243" y="278221"/>
            <a:chExt cx="2540574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2540574" cy="317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Through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写直达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8" name="Rectangle 4">
            <a:extLst>
              <a:ext uri="{FF2B5EF4-FFF2-40B4-BE49-F238E27FC236}">
                <a16:creationId xmlns:a16="http://schemas.microsoft.com/office/drawing/2014/main" id="{F6DBC48F-0C2E-4803-A395-8AC66FAF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530" y="1996513"/>
            <a:ext cx="1371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A134D233-94CC-45CE-8445-8A05B4D0C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078" y="2301313"/>
            <a:ext cx="9525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928E702D-EE82-4F3D-8982-C8C6F267A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30" y="4053913"/>
            <a:ext cx="388620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" name="Text Box 7">
            <a:extLst>
              <a:ext uri="{FF2B5EF4-FFF2-40B4-BE49-F238E27FC236}">
                <a16:creationId xmlns:a16="http://schemas.microsoft.com/office/drawing/2014/main" id="{23FC4B19-4BF0-4C1B-9151-8A5E8F5AB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50" y="3518280"/>
            <a:ext cx="29546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下一级存储（主存）</a:t>
            </a:r>
            <a:endParaRPr lang="en-US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E68D6375-F665-423E-8FA2-B4C35DC8B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330" y="1615513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22CB9CD5-69D8-40B5-9DB9-C31AC44EA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530" y="2606113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BE7C299C-8190-4440-B739-7699C76FB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530" y="4587313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387C280E-BDE4-460B-81D9-DF020B6A2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930" y="4587313"/>
            <a:ext cx="304800" cy="1524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" name="Line 13">
            <a:extLst>
              <a:ext uri="{FF2B5EF4-FFF2-40B4-BE49-F238E27FC236}">
                <a16:creationId xmlns:a16="http://schemas.microsoft.com/office/drawing/2014/main" id="{BC9400B5-4118-4AEE-8D51-F5D7E490F7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330" y="27585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6FE78965-8A5D-4385-895E-8C403B280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930" y="2606113"/>
            <a:ext cx="304800" cy="1524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2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240505" cy="737476"/>
            <a:chOff x="635243" y="278221"/>
            <a:chExt cx="2240505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5"/>
              <a:ext cx="2240505" cy="317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Back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D9182DAB-E32C-4C93-BFC9-18B8590B8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883" y="1996513"/>
            <a:ext cx="1371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5DE3CA54-F71D-49FA-AAD0-34FC0F08C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638" y="2301313"/>
            <a:ext cx="9525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ache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CB305DC1-11B2-4943-810A-B0FB40DE1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483" y="4053913"/>
            <a:ext cx="388620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4163406D-F9A3-4F7D-B163-443074C77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2833" y="3385575"/>
            <a:ext cx="3570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下一级存储（主存储器）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Line 8">
            <a:extLst>
              <a:ext uri="{FF2B5EF4-FFF2-40B4-BE49-F238E27FC236}">
                <a16:creationId xmlns:a16="http://schemas.microsoft.com/office/drawing/2014/main" id="{F241D612-6701-4FA9-A4F6-8E90254B1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5683" y="1615513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FD8964E3-4557-45A0-92FF-9CBE231A8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883" y="2606113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18796534-0B4D-4C4D-A518-DD373AA25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283" y="2606113"/>
            <a:ext cx="304800" cy="1524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764907A2-5A59-4E34-9490-8A5D3A8DD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883" y="4587313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B3205184-88FF-4FD1-80C1-D3CC0C2AE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295" y="4990538"/>
            <a:ext cx="1371600" cy="15240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25C8783C-E22F-48BB-BB73-66824CF37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07" y="4595250"/>
            <a:ext cx="307975" cy="144463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435E570E-F6DE-4F20-A5BA-1BF93C7F0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7745" y="2758513"/>
            <a:ext cx="0" cy="180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0D24FDA-512E-4FE6-8578-E4C18771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470" y="2606113"/>
            <a:ext cx="1371600" cy="15240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42" name="Group 18">
            <a:extLst>
              <a:ext uri="{FF2B5EF4-FFF2-40B4-BE49-F238E27FC236}">
                <a16:creationId xmlns:a16="http://schemas.microsoft.com/office/drawing/2014/main" id="{93F121CA-D6D4-46B0-A33B-2762896A3EDC}"/>
              </a:ext>
            </a:extLst>
          </p:cNvPr>
          <p:cNvGrpSpPr>
            <a:grpSpLocks/>
          </p:cNvGrpSpPr>
          <p:nvPr/>
        </p:nvGrpSpPr>
        <p:grpSpPr bwMode="auto">
          <a:xfrm>
            <a:off x="5049520" y="2434663"/>
            <a:ext cx="5435600" cy="919162"/>
            <a:chOff x="2016" y="2304"/>
            <a:chExt cx="3424" cy="579"/>
          </a:xfrm>
        </p:grpSpPr>
        <p:sp>
          <p:nvSpPr>
            <p:cNvPr id="43" name="Oval 13">
              <a:extLst>
                <a:ext uri="{FF2B5EF4-FFF2-40B4-BE49-F238E27FC236}">
                  <a16:creationId xmlns:a16="http://schemas.microsoft.com/office/drawing/2014/main" id="{3F968328-39C1-4492-99AE-0CFAEA220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304"/>
              <a:ext cx="1344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" name="Line 14">
              <a:extLst>
                <a:ext uri="{FF2B5EF4-FFF2-40B4-BE49-F238E27FC236}">
                  <a16:creationId xmlns:a16="http://schemas.microsoft.com/office/drawing/2014/main" id="{632B96FC-A74F-4B06-9AEF-CBA538030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544"/>
              <a:ext cx="48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Text Box 15">
              <a:extLst>
                <a:ext uri="{FF2B5EF4-FFF2-40B4-BE49-F238E27FC236}">
                  <a16:creationId xmlns:a16="http://schemas.microsoft.com/office/drawing/2014/main" id="{EC4E89EC-D0C9-4C0B-982A-707C767F7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6" y="2592"/>
              <a:ext cx="17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块替换触发写回</a:t>
              </a:r>
              <a:endPara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7" grpId="1" animBg="1"/>
      <p:bldP spid="38" grpId="0" animBg="1"/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240505" cy="737476"/>
            <a:chOff x="635243" y="278221"/>
            <a:chExt cx="2240505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5"/>
              <a:ext cx="2240505" cy="317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Back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43E36B6-C3C7-48B9-A598-437A15A868ED}"/>
              </a:ext>
            </a:extLst>
          </p:cNvPr>
          <p:cNvSpPr txBox="1"/>
          <p:nvPr/>
        </p:nvSpPr>
        <p:spPr>
          <a:xfrm>
            <a:off x="1052052" y="1995949"/>
            <a:ext cx="10087896" cy="316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每一行都对应一个“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脏位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：当某行被写时，其脏位置“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当一个脏行被替换时，需要将整个行写入下一级存储（“写回”）</a:t>
            </a:r>
            <a:endParaRPr lang="en-US" altLang="zh-CN" sz="20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37">
            <a:extLst>
              <a:ext uri="{FF2B5EF4-FFF2-40B4-BE49-F238E27FC236}">
                <a16:creationId xmlns:a16="http://schemas.microsoft.com/office/drawing/2014/main" id="{568ABF9D-50F8-428A-81EB-2B81BA1556CE}"/>
              </a:ext>
            </a:extLst>
          </p:cNvPr>
          <p:cNvGrpSpPr>
            <a:grpSpLocks/>
          </p:cNvGrpSpPr>
          <p:nvPr/>
        </p:nvGrpSpPr>
        <p:grpSpPr bwMode="auto">
          <a:xfrm>
            <a:off x="3801806" y="3357563"/>
            <a:ext cx="3975509" cy="1027624"/>
            <a:chOff x="755576" y="3577304"/>
            <a:chExt cx="3456384" cy="914400"/>
          </a:xfrm>
        </p:grpSpPr>
        <p:sp>
          <p:nvSpPr>
            <p:cNvPr id="26" name="矩形 3">
              <a:extLst>
                <a:ext uri="{FF2B5EF4-FFF2-40B4-BE49-F238E27FC236}">
                  <a16:creationId xmlns:a16="http://schemas.microsoft.com/office/drawing/2014/main" id="{72A19939-8DB3-4CB0-95EF-96B57EF11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576" y="4131750"/>
              <a:ext cx="3456384" cy="3599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27" name="直接连接符 5">
              <a:extLst>
                <a:ext uri="{FF2B5EF4-FFF2-40B4-BE49-F238E27FC236}">
                  <a16:creationId xmlns:a16="http://schemas.microsoft.com/office/drawing/2014/main" id="{3E2530F6-14D2-42B8-8139-404E2BA4FB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0497" y="4131750"/>
              <a:ext cx="0" cy="35995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6">
              <a:extLst>
                <a:ext uri="{FF2B5EF4-FFF2-40B4-BE49-F238E27FC236}">
                  <a16:creationId xmlns:a16="http://schemas.microsoft.com/office/drawing/2014/main" id="{29F4BA03-A7B9-4D9E-80B6-89AA63CBDE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86894" y="4131750"/>
              <a:ext cx="0" cy="35995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E1BE8A49-A860-43B0-B136-6E661C681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822" y="4139586"/>
              <a:ext cx="432138" cy="338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>
                  <a:latin typeface="Times New Roman" panose="02020603050405020304" pitchFamily="18" charset="0"/>
                </a:rPr>
                <a:t>V</a:t>
              </a:r>
              <a:endParaRPr kumimoji="0" lang="zh-CN" altLang="en-US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39C45E79-49C6-4DED-8527-7023694E1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6894" y="4145395"/>
              <a:ext cx="634556" cy="338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>
                  <a:latin typeface="Times New Roman" panose="02020603050405020304" pitchFamily="18" charset="0"/>
                </a:rPr>
                <a:t>LRU</a:t>
              </a:r>
              <a:endParaRPr kumimoji="0" lang="zh-CN" altLang="en-US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8C0AEE89-D87D-4D78-91F5-9DF4A54C6C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21" y="4145393"/>
              <a:ext cx="969714" cy="338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 dirty="0">
                  <a:latin typeface="Times New Roman" panose="02020603050405020304" pitchFamily="18" charset="0"/>
                </a:rPr>
                <a:t>tag bit</a:t>
              </a:r>
              <a:endParaRPr kumimoji="0" lang="zh-CN" altLang="en-US" sz="1600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47" name="直接连接符 11">
              <a:extLst>
                <a:ext uri="{FF2B5EF4-FFF2-40B4-BE49-F238E27FC236}">
                  <a16:creationId xmlns:a16="http://schemas.microsoft.com/office/drawing/2014/main" id="{8304B7B4-3E1D-4D14-84F9-8059BDE1C6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5576" y="3771796"/>
              <a:ext cx="0" cy="287963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直接连接符 13">
              <a:extLst>
                <a:ext uri="{FF2B5EF4-FFF2-40B4-BE49-F238E27FC236}">
                  <a16:creationId xmlns:a16="http://schemas.microsoft.com/office/drawing/2014/main" id="{B9CB99C6-0A23-4F36-A9BE-D0FC78AB8D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11960" y="3771796"/>
              <a:ext cx="0" cy="287963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直接连接符 15">
              <a:extLst>
                <a:ext uri="{FF2B5EF4-FFF2-40B4-BE49-F238E27FC236}">
                  <a16:creationId xmlns:a16="http://schemas.microsoft.com/office/drawing/2014/main" id="{0C0850E5-2C40-421F-8D62-F1A29603EA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55576" y="3915640"/>
              <a:ext cx="3456384" cy="137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Box 16">
              <a:extLst>
                <a:ext uri="{FF2B5EF4-FFF2-40B4-BE49-F238E27FC236}">
                  <a16:creationId xmlns:a16="http://schemas.microsoft.com/office/drawing/2014/main" id="{A63E6D21-C282-4940-8FF9-BA086180AE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2088" y="3577304"/>
              <a:ext cx="969714" cy="338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>
                  <a:latin typeface="Times New Roman" panose="02020603050405020304" pitchFamily="18" charset="0"/>
                </a:rPr>
                <a:t>TAG</a:t>
              </a:r>
              <a:endParaRPr kumimoji="0" lang="zh-CN" altLang="en-US" sz="1600" b="1">
                <a:latin typeface="Times New Roman" panose="02020603050405020304" pitchFamily="18" charset="0"/>
              </a:endParaRPr>
            </a:p>
          </p:txBody>
        </p:sp>
        <p:cxnSp>
          <p:nvCxnSpPr>
            <p:cNvPr id="51" name="直接连接符 5">
              <a:extLst>
                <a:ext uri="{FF2B5EF4-FFF2-40B4-BE49-F238E27FC236}">
                  <a16:creationId xmlns:a16="http://schemas.microsoft.com/office/drawing/2014/main" id="{75483972-C6BA-4A6C-870C-82E607DA92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42128" y="4131664"/>
              <a:ext cx="0" cy="35995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7CA2705C-F6EA-4B63-8386-77A24FAFC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5776" y="4145312"/>
              <a:ext cx="472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>
                  <a:solidFill>
                    <a:srgbClr val="00B050"/>
                  </a:solidFill>
                  <a:latin typeface="Times New Roman" panose="02020603050405020304" pitchFamily="18" charset="0"/>
                </a:rPr>
                <a:t>D</a:t>
              </a:r>
              <a:endParaRPr kumimoji="0" lang="zh-CN" altLang="en-US" sz="1600" b="1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27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253555" cy="737476"/>
            <a:chOff x="635243" y="278221"/>
            <a:chExt cx="3253555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5"/>
              <a:ext cx="2240505" cy="317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WT vs WB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6913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写直通 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vs 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43E36B6-C3C7-48B9-A598-437A15A868ED}"/>
              </a:ext>
            </a:extLst>
          </p:cNvPr>
          <p:cNvSpPr txBox="1"/>
          <p:nvPr/>
        </p:nvSpPr>
        <p:spPr>
          <a:xfrm>
            <a:off x="1052052" y="1111040"/>
            <a:ext cx="10087896" cy="548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写回的优点：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完成写操作（写单字）速度快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对同一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行的多次写操作只会引发对下一级存储的一次写操作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对下一次存储（特别是主存）的访存压力小，带宽利用率高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写回的缺点：</a:t>
            </a:r>
            <a:endParaRPr lang="en-US" altLang="zh-CN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实现代价高、破坏了数据一致性（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coherence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写直通的优点：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易于实现；读缺失处理简单，代价低，不需写回下一级存储；保持了数据一致性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写直通缺点：</a:t>
            </a:r>
            <a:endParaRPr lang="en-US" altLang="zh-CN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写操作速度慢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对下一级存储（特别是主存）的访存压力大，带宽利用率低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92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845374" cy="737475"/>
            <a:chOff x="635243" y="278221"/>
            <a:chExt cx="2845374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28453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Miss Policy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写缺失策略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995949"/>
            <a:ext cx="10087896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写分配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WA, Write Allocate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发生写缺失后，将相应主存块调入到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中，再完成写操作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写不分配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Write-No-Allocate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发生写缺失后，不调入主存块，直接更新主存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0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540574" cy="737476"/>
            <a:chOff x="635243" y="278221"/>
            <a:chExt cx="2540574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2540574" cy="317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Allocate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写分配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99F791DB-0CA7-4E41-9D06-1F68BF276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91" y="2002074"/>
            <a:ext cx="13716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C554A6E5-C247-4AB2-9D8B-E10EE99DD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091" y="2306874"/>
            <a:ext cx="9525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ache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8450DCBF-C4D1-461E-A3C6-F9BE6BA50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491" y="4059474"/>
            <a:ext cx="38862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66CE1019-6B1C-46A9-96BC-752EDE0EB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666" y="3421299"/>
            <a:ext cx="3568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下一级存储（主存储器）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Line 8">
            <a:extLst>
              <a:ext uri="{FF2B5EF4-FFF2-40B4-BE49-F238E27FC236}">
                <a16:creationId xmlns:a16="http://schemas.microsoft.com/office/drawing/2014/main" id="{011DAB41-C2BA-4F92-AED3-762FD4116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7691" y="1621074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F6069428-64CF-4C5B-8E5F-AE3F77DEC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91" y="2611674"/>
            <a:ext cx="13716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5D5E6EFE-7F48-46AE-B2F9-216A70FA9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91" y="4592874"/>
            <a:ext cx="13716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1BFE093C-7A0A-4848-843A-EEA4DB3C4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91" y="2611674"/>
            <a:ext cx="1371600" cy="152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" name="Line 14">
            <a:extLst>
              <a:ext uri="{FF2B5EF4-FFF2-40B4-BE49-F238E27FC236}">
                <a16:creationId xmlns:a16="http://schemas.microsoft.com/office/drawing/2014/main" id="{10B94F04-4120-41C3-B9C2-5D4DA52301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7691" y="2764074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Text Box 14">
            <a:extLst>
              <a:ext uri="{FF2B5EF4-FFF2-40B4-BE49-F238E27FC236}">
                <a16:creationId xmlns:a16="http://schemas.microsoft.com/office/drawing/2014/main" id="{D091EAF4-0A8F-4623-B2F8-A3E1D008D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366" y="1333737"/>
            <a:ext cx="1108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写缺失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33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4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2963361" cy="717811"/>
            <a:chOff x="635242" y="278221"/>
            <a:chExt cx="2963361" cy="71781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688254"/>
              <a:ext cx="29633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Write-No-Allocate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写不分配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1" name="Rectangle 4">
            <a:extLst>
              <a:ext uri="{FF2B5EF4-FFF2-40B4-BE49-F238E27FC236}">
                <a16:creationId xmlns:a16="http://schemas.microsoft.com/office/drawing/2014/main" id="{95D828BE-E814-4146-94F6-5D9147217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278" y="1981762"/>
            <a:ext cx="1371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" name="Text Box 5">
            <a:extLst>
              <a:ext uri="{FF2B5EF4-FFF2-40B4-BE49-F238E27FC236}">
                <a16:creationId xmlns:a16="http://schemas.microsoft.com/office/drawing/2014/main" id="{1FBCE251-A182-448B-BE8B-B4AB0BC3F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9478" y="2286562"/>
            <a:ext cx="9525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ache</a:t>
            </a: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C7A1EE4A-C96D-4DD3-BE3C-DDB3AE379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878" y="4039162"/>
            <a:ext cx="388620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" name="Text Box 7">
            <a:extLst>
              <a:ext uri="{FF2B5EF4-FFF2-40B4-BE49-F238E27FC236}">
                <a16:creationId xmlns:a16="http://schemas.microsoft.com/office/drawing/2014/main" id="{F3F6A170-4CD0-477B-9B92-F8CE7A02A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040" y="3434324"/>
            <a:ext cx="3568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下一级存储（主存储器）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Line 8">
            <a:extLst>
              <a:ext uri="{FF2B5EF4-FFF2-40B4-BE49-F238E27FC236}">
                <a16:creationId xmlns:a16="http://schemas.microsoft.com/office/drawing/2014/main" id="{CA3C2C5B-665F-4ADD-831C-2F19AC198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2078" y="1600762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Rectangle 11">
            <a:extLst>
              <a:ext uri="{FF2B5EF4-FFF2-40B4-BE49-F238E27FC236}">
                <a16:creationId xmlns:a16="http://schemas.microsoft.com/office/drawing/2014/main" id="{A114D631-044C-4782-AE8B-1920384ED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278" y="4572562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id="{BB821F88-9661-471D-91B1-D36A26F4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678" y="4572562"/>
            <a:ext cx="304800" cy="1524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" name="Line 13">
            <a:extLst>
              <a:ext uri="{FF2B5EF4-FFF2-40B4-BE49-F238E27FC236}">
                <a16:creationId xmlns:a16="http://schemas.microsoft.com/office/drawing/2014/main" id="{61027F32-F497-47F9-A8E8-7617DC6865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2078" y="1981762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Text Box 14">
            <a:extLst>
              <a:ext uri="{FF2B5EF4-FFF2-40B4-BE49-F238E27FC236}">
                <a16:creationId xmlns:a16="http://schemas.microsoft.com/office/drawing/2014/main" id="{B8ADE988-76F7-4D15-B352-DD64B3F5B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4478" y="1448362"/>
            <a:ext cx="1108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写缺失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94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570071" cy="747307"/>
            <a:chOff x="635243" y="278221"/>
            <a:chExt cx="2570071" cy="74730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17750"/>
              <a:ext cx="25700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Summarization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43E36B6-C3C7-48B9-A598-437A15A868ED}"/>
              </a:ext>
            </a:extLst>
          </p:cNvPr>
          <p:cNvSpPr txBox="1"/>
          <p:nvPr/>
        </p:nvSpPr>
        <p:spPr>
          <a:xfrm>
            <a:off x="1052052" y="1278194"/>
            <a:ext cx="10087896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使用写回策略的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比采用写直达策略在是实现层面要复杂的多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采用写直达，写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和读标记可以同时进行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采用写回，写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和读标记需要两个周期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可通过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写缓冲（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Buffer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机制降低写代价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通常，写分配与写回一起使用，称为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写回写分配（</a:t>
            </a:r>
            <a:r>
              <a:rPr lang="en-US" altLang="zh-CN" sz="24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WBWA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通常，写不分配与写直达一起使用，称为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写直达写不分配（</a:t>
            </a:r>
            <a:r>
              <a:rPr lang="en-US" altLang="zh-CN" sz="24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WTWN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7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2131717" cy="830998"/>
            <a:chOff x="908364" y="278221"/>
            <a:chExt cx="2131717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213171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Wall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26188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存储墙</a:t>
              </a:r>
            </a:p>
          </p:txBody>
        </p:sp>
      </p:grpSp>
      <p:pic>
        <p:nvPicPr>
          <p:cNvPr id="7" name="Picture 2" descr="Z:\WOMAT\Production\Artfinal\0000000038\MKCAD\978-0-12-811905-1\0003165541\XMLLowres\f02-02-9780128119051.jpg">
            <a:extLst>
              <a:ext uri="{FF2B5EF4-FFF2-40B4-BE49-F238E27FC236}">
                <a16:creationId xmlns:a16="http://schemas.microsoft.com/office/drawing/2014/main" id="{F89673F5-47C9-431D-9748-8E31A6CA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8" y="1280378"/>
            <a:ext cx="10407125" cy="489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70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008018" cy="830998"/>
            <a:chOff x="908364" y="278221"/>
            <a:chExt cx="4008018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40080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Hierarchy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：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Overview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4163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存储器层次结构概览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ED876DB-A52C-47D9-8BE8-99E3FC67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056" y="1280377"/>
            <a:ext cx="8705231" cy="51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1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3705440" cy="830998"/>
            <a:chOff x="908364" y="278221"/>
            <a:chExt cx="3705440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7054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Hierarchy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：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Parameter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4163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存储器层次架构参数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6D37C7E-FACF-4E83-A1DB-6A7DBAFCDB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1259" y="1231179"/>
            <a:ext cx="7505262" cy="53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064513" cy="830998"/>
            <a:chOff x="908364" y="278221"/>
            <a:chExt cx="4064513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6042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Common Memory Hierarchies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77539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常见的存储器层次结构</a:t>
              </a:r>
            </a:p>
          </p:txBody>
        </p:sp>
      </p:grpSp>
      <p:pic>
        <p:nvPicPr>
          <p:cNvPr id="7" name="Picture 5" descr="Z:\WOMAT\Production\Artfinal\0000000038\MKCAD\978-0-12-811905-1\0003165541\XMLLowres\f02-01-9780128119051.jpg">
            <a:extLst>
              <a:ext uri="{FF2B5EF4-FFF2-40B4-BE49-F238E27FC236}">
                <a16:creationId xmlns:a16="http://schemas.microsoft.com/office/drawing/2014/main" id="{64C5AF77-D12F-47C9-A06A-70D42F557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357" y="1280378"/>
            <a:ext cx="4924137" cy="528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03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存储层次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高速缓冲存储器（</a:t>
            </a:r>
            <a:r>
              <a:rPr lang="en-US" altLang="zh-CN" sz="3200" dirty="0"/>
              <a:t>Cache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虚拟存储器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其它存储器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636592" cy="830998"/>
            <a:chOff x="908364" y="278221"/>
            <a:chExt cx="463659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6042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4: Memory Hierarchy 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34747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第四章：存储器层次结构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438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tx1"/>
            </a:gs>
            <a:gs pos="57000">
              <a:srgbClr val="000000">
                <a:alpha val="92000"/>
              </a:srgbClr>
            </a:gs>
            <a:gs pos="0">
              <a:schemeClr val="tx1">
                <a:alpha val="23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提纲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tju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tj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40668</TotalTime>
  <Words>2374</Words>
  <Application>Microsoft Office PowerPoint</Application>
  <PresentationFormat>宽屏</PresentationFormat>
  <Paragraphs>456</Paragraphs>
  <Slides>48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等线</vt:lpstr>
      <vt:lpstr>等线 Light</vt:lpstr>
      <vt:lpstr>宋体</vt:lpstr>
      <vt:lpstr>微软雅黑</vt:lpstr>
      <vt:lpstr>Arial</vt:lpstr>
      <vt:lpstr>Cambria Math</vt:lpstr>
      <vt:lpstr>Helvetica</vt:lpstr>
      <vt:lpstr>Tahoma</vt:lpstr>
      <vt:lpstr>Times New Roman</vt:lpstr>
      <vt:lpstr>Wingdings</vt:lpstr>
      <vt:lpstr>Office 主题​​</vt:lpstr>
      <vt:lpstr>提纲页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陈冠宏</dc:creator>
  <cp:lastModifiedBy>WJZ</cp:lastModifiedBy>
  <cp:revision>2881</cp:revision>
  <dcterms:created xsi:type="dcterms:W3CDTF">2016-08-12T08:20:00Z</dcterms:created>
  <dcterms:modified xsi:type="dcterms:W3CDTF">2021-10-28T01:17:46Z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